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15"/>
  </p:notesMasterIdLst>
  <p:sldIdLst>
    <p:sldId id="309" r:id="rId5"/>
    <p:sldId id="308" r:id="rId6"/>
    <p:sldId id="314" r:id="rId7"/>
    <p:sldId id="315" r:id="rId8"/>
    <p:sldId id="316" r:id="rId9"/>
    <p:sldId id="317" r:id="rId10"/>
    <p:sldId id="319" r:id="rId11"/>
    <p:sldId id="310" r:id="rId12"/>
    <p:sldId id="318" r:id="rId13"/>
    <p:sldId id="313" r:id="rId14"/>
  </p:sldIdLst>
  <p:sldSz cx="49377600" cy="329184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Lato" panose="020F0502020204030203"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d Ceballos" initials="SC" lastIdx="1" clrIdx="0">
    <p:extLst>
      <p:ext uri="{19B8F6BF-5375-455C-9EA6-DF929625EA0E}">
        <p15:presenceInfo xmlns:p15="http://schemas.microsoft.com/office/powerpoint/2012/main" userId="52412a1bcde1a9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18B8"/>
    <a:srgbClr val="1D8018"/>
    <a:srgbClr val="8DC63F"/>
    <a:srgbClr val="ECAA00"/>
    <a:srgbClr val="262626"/>
    <a:srgbClr val="FBFBFB"/>
    <a:srgbClr val="6B6B6B"/>
    <a:srgbClr val="0D0D0D"/>
    <a:srgbClr val="31092D"/>
    <a:srgbClr val="E1F1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81" autoAdjust="0"/>
    <p:restoredTop sz="74617" autoAdjust="0"/>
  </p:normalViewPr>
  <p:slideViewPr>
    <p:cSldViewPr snapToGrid="0" showGuides="1">
      <p:cViewPr varScale="1">
        <p:scale>
          <a:sx n="17" d="100"/>
          <a:sy n="17" d="100"/>
        </p:scale>
        <p:origin x="2616" y="138"/>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5/24/2022</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Samid Ceballos. I am a mechanical engineering undergraduate researcher in Robotics and Interactive Systems Engineering Lab working alongside Dr. Marayong and Dr. Khoo. And today I’m going to be talking about our Hand Grasp Assessment Device.</a:t>
            </a:r>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57697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I will like thank my mentors and acknowledge NIH and CSULB BUILD for funding our research. </a:t>
            </a:r>
          </a:p>
        </p:txBody>
      </p:sp>
      <p:sp>
        <p:nvSpPr>
          <p:cNvPr id="4" name="Slide Number Placeholder 3"/>
          <p:cNvSpPr>
            <a:spLocks noGrp="1"/>
          </p:cNvSpPr>
          <p:nvPr>
            <p:ph type="sldNum" sz="quarter" idx="5"/>
          </p:nvPr>
        </p:nvSpPr>
        <p:spPr/>
        <p:txBody>
          <a:bodyPr/>
          <a:lstStyle/>
          <a:p>
            <a:fld id="{E26C2670-3342-473C-969D-FDFF399F2050}" type="slidenum">
              <a:rPr lang="en-US" smtClean="0"/>
              <a:t>10</a:t>
            </a:fld>
            <a:endParaRPr lang="en-US"/>
          </a:p>
        </p:txBody>
      </p:sp>
    </p:spTree>
    <p:extLst>
      <p:ext uri="{BB962C8B-B14F-4D97-AF65-F5344CB8AC3E}">
        <p14:creationId xmlns:p14="http://schemas.microsoft.com/office/powerpoint/2010/main" val="313035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all know that we use our hands daily to interact and navigate our environment, such as opening this jar here. And I reference this specific looking jar because I am sure plenty of you have had trouble opening a jar at some point. Now, hand impaired individuals struggle with these activities of daily living. And hand impairment is common in older adults due to loss of skeletal muscle mass and neuromuscular disorders. As we shift into an era where there are more people over the age of 65, we might have more people with hand impairment. To address this, there has been various robot-assistive devices that provide rehabilitation which enable neuroplasticity. But these devices are expensive. Our, Lab previous developed a low-cost device to assess grip force vs load force and arm movement as you see in Figure 2. However, we again know that our hand is complex and grip vs load device does not define our whole hand function. Additionally, there is need to assess the coordination between grasping force and turning torque as existing research focuses on these variables independently. Therefore, we developed the hand grasp assessment device to fill in the literature gap and provide rehabilitative training to individuals with hand impairment. And in the future, we plan on integrating the grip/load device for a complete hand function assessment.</a:t>
            </a:r>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5410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look at figure 3 in the right, we see that our existing device is made up of a turnable knob, torque sensor with an amplifier, and a DC motor with encoder. The knob is straight forward, it is the point of contact between the device and the user, and the DC motor creates the haptic feedback as you turn the knob. Now haptics is essentially is the simulation of the sense of touch. And you probably experienced haptic feedback from your phone in the form of vibration. And here our device provides a haptic feedback in the form of torque, basically simulating the real interaction with a doorknob. … Okay, and the encoder gets us the turn angle. The torque sensor and amplifier is used to acquire the turning torque. And our device is based around the open-source Arduino Uno microcontroller, which is essentially a small computer board. It allows us to read our sensors and control our motor. Finally, our device that is made of acrylic shown below has 3 available knobs sizes and 5 planes from the horizontal.</a:t>
            </a:r>
          </a:p>
        </p:txBody>
      </p:sp>
      <p:sp>
        <p:nvSpPr>
          <p:cNvPr id="4" name="Slide Number Placeholder 3"/>
          <p:cNvSpPr>
            <a:spLocks noGrp="1"/>
          </p:cNvSpPr>
          <p:nvPr>
            <p:ph type="sldNum" sz="quarter" idx="5"/>
          </p:nvPr>
        </p:nvSpPr>
        <p:spPr/>
        <p:txBody>
          <a:bodyPr/>
          <a:lstStyle/>
          <a:p>
            <a:fld id="{E26C2670-3342-473C-969D-FDFF399F2050}" type="slidenum">
              <a:rPr lang="en-US" smtClean="0"/>
              <a:t>3</a:t>
            </a:fld>
            <a:endParaRPr lang="en-US"/>
          </a:p>
        </p:txBody>
      </p:sp>
    </p:spTree>
    <p:extLst>
      <p:ext uri="{BB962C8B-B14F-4D97-AF65-F5344CB8AC3E}">
        <p14:creationId xmlns:p14="http://schemas.microsoft.com/office/powerpoint/2010/main" val="1689377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that was the existing device. Now to acquire the grasping force we decide to use Force Sensing Resistors or FSR because of its thin and flexible characteristics and its inversely proportional relationship between electrical resistance and the applied force. We designed a circuit here in blue around the FSR to obtain a voltage and as force is applied on the FSR its resistance will decrease and the Voltage out will also decrease. We characterized the FSR by applying different weights and recording the voltage. And we plotted this for the 3 FSRs and obtained their linear equation. These 3 FSRs will be integrated on the knob and allow us to obtain the force applied by the thumb, index finger, and middle finger.</a:t>
            </a:r>
          </a:p>
        </p:txBody>
      </p:sp>
      <p:sp>
        <p:nvSpPr>
          <p:cNvPr id="4" name="Slide Number Placeholder 3"/>
          <p:cNvSpPr>
            <a:spLocks noGrp="1"/>
          </p:cNvSpPr>
          <p:nvPr>
            <p:ph type="sldNum" sz="quarter" idx="5"/>
          </p:nvPr>
        </p:nvSpPr>
        <p:spPr/>
        <p:txBody>
          <a:bodyPr/>
          <a:lstStyle/>
          <a:p>
            <a:fld id="{E26C2670-3342-473C-969D-FDFF399F2050}" type="slidenum">
              <a:rPr lang="en-US" smtClean="0"/>
              <a:t>4</a:t>
            </a:fld>
            <a:endParaRPr lang="en-US"/>
          </a:p>
        </p:txBody>
      </p:sp>
    </p:spTree>
    <p:extLst>
      <p:ext uri="{BB962C8B-B14F-4D97-AF65-F5344CB8AC3E}">
        <p14:creationId xmlns:p14="http://schemas.microsoft.com/office/powerpoint/2010/main" val="171534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similar calibration procedure with our torque sensor where we applied different weights from a certain distance from the axis of rotation and recorded the voltage at various torque values. We used the shifter circuit here in the green in order to shift the output voltage into a range of 0-5V voltage values that can be inputted to the Arduino microcontroller. The figure on the right demonstrates the linear equation we obtained with the shifter circuit with the calibration process and we verified the torque</a:t>
            </a:r>
            <a:r>
              <a:rPr lang="en-US" baseline="0" dirty="0"/>
              <a:t> reading with</a:t>
            </a:r>
            <a:r>
              <a:rPr lang="en-US" dirty="0"/>
              <a:t> the reference values given by the manufacturer.</a:t>
            </a:r>
          </a:p>
        </p:txBody>
      </p:sp>
      <p:sp>
        <p:nvSpPr>
          <p:cNvPr id="4" name="Slide Number Placeholder 3"/>
          <p:cNvSpPr>
            <a:spLocks noGrp="1"/>
          </p:cNvSpPr>
          <p:nvPr>
            <p:ph type="sldNum" sz="quarter" idx="5"/>
          </p:nvPr>
        </p:nvSpPr>
        <p:spPr/>
        <p:txBody>
          <a:bodyPr/>
          <a:lstStyle/>
          <a:p>
            <a:fld id="{E26C2670-3342-473C-969D-FDFF399F2050}" type="slidenum">
              <a:rPr lang="en-US" smtClean="0"/>
              <a:t>5</a:t>
            </a:fld>
            <a:endParaRPr lang="en-US"/>
          </a:p>
        </p:txBody>
      </p:sp>
    </p:spTree>
    <p:extLst>
      <p:ext uri="{BB962C8B-B14F-4D97-AF65-F5344CB8AC3E}">
        <p14:creationId xmlns:p14="http://schemas.microsoft.com/office/powerpoint/2010/main" val="182062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physical device, we are using a Graphical User Interface developed in LabVIEW to display and collect experiment variables. Here we have the redesigned the GUI be</a:t>
            </a:r>
            <a:r>
              <a:rPr lang="en-US" baseline="0" dirty="0"/>
              <a:t> displayed in two windows, one for the operator to</a:t>
            </a:r>
            <a:r>
              <a:rPr lang="en-US" dirty="0"/>
              <a:t> control</a:t>
            </a:r>
            <a:r>
              <a:rPr lang="en-US" baseline="0" dirty="0"/>
              <a:t> the experiment parameters</a:t>
            </a:r>
            <a:r>
              <a:rPr lang="en-US" dirty="0"/>
              <a:t> and to record data and one for the user for visual feedback. For example, here during a dynamic test, the user will be asked to turn the knob to the target and once the target is met the outer rectangle will turn red. </a:t>
            </a:r>
          </a:p>
        </p:txBody>
      </p:sp>
      <p:sp>
        <p:nvSpPr>
          <p:cNvPr id="4" name="Slide Number Placeholder 3"/>
          <p:cNvSpPr>
            <a:spLocks noGrp="1"/>
          </p:cNvSpPr>
          <p:nvPr>
            <p:ph type="sldNum" sz="quarter" idx="5"/>
          </p:nvPr>
        </p:nvSpPr>
        <p:spPr/>
        <p:txBody>
          <a:bodyPr/>
          <a:lstStyle/>
          <a:p>
            <a:fld id="{E26C2670-3342-473C-969D-FDFF399F2050}" type="slidenum">
              <a:rPr lang="en-US" smtClean="0"/>
              <a:t>6</a:t>
            </a:fld>
            <a:endParaRPr lang="en-US"/>
          </a:p>
        </p:txBody>
      </p:sp>
    </p:spTree>
    <p:extLst>
      <p:ext uri="{BB962C8B-B14F-4D97-AF65-F5344CB8AC3E}">
        <p14:creationId xmlns:p14="http://schemas.microsoft.com/office/powerpoint/2010/main" val="8089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our system is centered around Arduino and we have both a Graphical User Interface and a Haptic Interface. Haptic interface provides haptic feedback and is comprised of the sensors and DC motor. And so, the Arduino controls and allows us to apply that variable resistance and reads the torque and grasping force the user is applying. Arduino also send this information to the GUI and the GUI allows the operator to initialize and record data while the user will receive visual feedback. </a:t>
            </a:r>
          </a:p>
        </p:txBody>
      </p:sp>
      <p:sp>
        <p:nvSpPr>
          <p:cNvPr id="4" name="Slide Number Placeholder 3"/>
          <p:cNvSpPr>
            <a:spLocks noGrp="1"/>
          </p:cNvSpPr>
          <p:nvPr>
            <p:ph type="sldNum" sz="quarter" idx="5"/>
          </p:nvPr>
        </p:nvSpPr>
        <p:spPr/>
        <p:txBody>
          <a:bodyPr/>
          <a:lstStyle/>
          <a:p>
            <a:fld id="{E26C2670-3342-473C-969D-FDFF399F2050}" type="slidenum">
              <a:rPr lang="en-US" smtClean="0"/>
              <a:t>7</a:t>
            </a:fld>
            <a:endParaRPr lang="en-US"/>
          </a:p>
        </p:txBody>
      </p:sp>
    </p:spTree>
    <p:extLst>
      <p:ext uri="{BB962C8B-B14F-4D97-AF65-F5344CB8AC3E}">
        <p14:creationId xmlns:p14="http://schemas.microsoft.com/office/powerpoint/2010/main" val="343836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assess hand function during a task, we must remember that our interactions with the environment require both power and precision. For example, while open a jar we transition from a power grasp into a precision grasp. Therefore, during our baseline data collection in the future, we will conduct both a static and dynamic test and gather data for both hands and in both pronation and supination. In the static test we will evaluate maximum torque by asking the participant to apply the maximum torque they can at varying knob sizes and wrist extension. The dynamic test will focus on hand torque control by analyzing grasping force against turning torque at different resistance levels, target over and undershoot of turn angle, and the time to the target.</a:t>
            </a:r>
          </a:p>
        </p:txBody>
      </p:sp>
      <p:sp>
        <p:nvSpPr>
          <p:cNvPr id="4" name="Slide Number Placeholder 3"/>
          <p:cNvSpPr>
            <a:spLocks noGrp="1"/>
          </p:cNvSpPr>
          <p:nvPr>
            <p:ph type="sldNum" sz="quarter" idx="5"/>
          </p:nvPr>
        </p:nvSpPr>
        <p:spPr/>
        <p:txBody>
          <a:bodyPr/>
          <a:lstStyle/>
          <a:p>
            <a:fld id="{E26C2670-3342-473C-969D-FDFF399F2050}" type="slidenum">
              <a:rPr lang="en-US" smtClean="0"/>
              <a:t>8</a:t>
            </a:fld>
            <a:endParaRPr lang="en-US"/>
          </a:p>
        </p:txBody>
      </p:sp>
    </p:spTree>
    <p:extLst>
      <p:ext uri="{BB962C8B-B14F-4D97-AF65-F5344CB8AC3E}">
        <p14:creationId xmlns:p14="http://schemas.microsoft.com/office/powerpoint/2010/main" val="1694168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complete the device we will redesign the 3 knobs for FSR integration and an attachment for static testing. In the future, we will first test the device with healthy subjects and then collect baseline data for assessment between healthy and hand impaired groups. And finally, we plan on integrating a previous device that measures grip force against load force for a complete hand evaluation. </a:t>
            </a:r>
          </a:p>
          <a:p>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9</a:t>
            </a:fld>
            <a:endParaRPr lang="en-US"/>
          </a:p>
        </p:txBody>
      </p:sp>
    </p:spTree>
    <p:extLst>
      <p:ext uri="{BB962C8B-B14F-4D97-AF65-F5344CB8AC3E}">
        <p14:creationId xmlns:p14="http://schemas.microsoft.com/office/powerpoint/2010/main" val="1190619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5/24/2022</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85EDB0-5691-454B-A0B3-9B4546383807}"/>
              </a:ext>
            </a:extLst>
          </p:cNvPr>
          <p:cNvSpPr txBox="1"/>
          <p:nvPr/>
        </p:nvSpPr>
        <p:spPr>
          <a:xfrm>
            <a:off x="1988997" y="4248573"/>
            <a:ext cx="45399594" cy="10248960"/>
          </a:xfrm>
          <a:prstGeom prst="rect">
            <a:avLst/>
          </a:prstGeom>
          <a:noFill/>
        </p:spPr>
        <p:txBody>
          <a:bodyPr wrap="square">
            <a:spAutoFit/>
          </a:bodyPr>
          <a:lstStyle/>
          <a:p>
            <a:pPr algn="ctr"/>
            <a:r>
              <a:rPr lang="en-US" sz="22000" b="1" i="1" dirty="0">
                <a:latin typeface="Lato" panose="020F0502020204030203" pitchFamily="34" charset="0"/>
                <a:cs typeface="Segoe UI" panose="020B0502040204020203" pitchFamily="34" charset="0"/>
              </a:rPr>
              <a:t>Hand Grasp Assessment Device with Variable Haptic Feedback– Work In Progress</a:t>
            </a:r>
            <a:endParaRPr lang="en-US" sz="22000" dirty="0"/>
          </a:p>
        </p:txBody>
      </p:sp>
      <p:sp>
        <p:nvSpPr>
          <p:cNvPr id="11" name="TextBox 10">
            <a:extLst>
              <a:ext uri="{FF2B5EF4-FFF2-40B4-BE49-F238E27FC236}">
                <a16:creationId xmlns:a16="http://schemas.microsoft.com/office/drawing/2014/main" id="{C32E7B37-5E10-4159-8E5F-7C5152D90234}"/>
              </a:ext>
            </a:extLst>
          </p:cNvPr>
          <p:cNvSpPr txBox="1"/>
          <p:nvPr/>
        </p:nvSpPr>
        <p:spPr>
          <a:xfrm>
            <a:off x="-1825579" y="19426707"/>
            <a:ext cx="53028745" cy="5832366"/>
          </a:xfrm>
          <a:prstGeom prst="rect">
            <a:avLst/>
          </a:prstGeom>
          <a:noFill/>
        </p:spPr>
        <p:txBody>
          <a:bodyPr wrap="square">
            <a:spAutoFit/>
          </a:bodyPr>
          <a:lstStyle/>
          <a:p>
            <a:pPr algn="ctr"/>
            <a:r>
              <a:rPr lang="en-US" sz="11000" dirty="0">
                <a:latin typeface="Lato" panose="020B0604020202020204" charset="0"/>
                <a:cs typeface="Arial"/>
              </a:rPr>
              <a:t>Samid Ceballos</a:t>
            </a:r>
            <a:r>
              <a:rPr lang="en-US" sz="11000" baseline="30000" dirty="0">
                <a:latin typeface="Lato" panose="020B0604020202020204" charset="0"/>
                <a:cs typeface="Arial"/>
              </a:rPr>
              <a:t>1</a:t>
            </a:r>
            <a:r>
              <a:rPr lang="en-US" sz="11000" dirty="0">
                <a:latin typeface="Lato" panose="020B0604020202020204" charset="0"/>
                <a:cs typeface="Arial"/>
              </a:rPr>
              <a:t>, Panadda Marayong, Ph.D.</a:t>
            </a:r>
            <a:r>
              <a:rPr lang="en-US" sz="11000" baseline="30000" dirty="0">
                <a:latin typeface="Lato" panose="020B0604020202020204" charset="0"/>
                <a:cs typeface="Arial"/>
              </a:rPr>
              <a:t>1</a:t>
            </a:r>
            <a:r>
              <a:rPr lang="en-US" sz="11000" dirty="0">
                <a:latin typeface="Lato" panose="020B0604020202020204" charset="0"/>
                <a:cs typeface="Arial"/>
              </a:rPr>
              <a:t>, and</a:t>
            </a:r>
            <a:r>
              <a:rPr lang="en-US" sz="11000" baseline="30000" dirty="0">
                <a:latin typeface="Lato" panose="020B0604020202020204" charset="0"/>
                <a:cs typeface="Arial"/>
              </a:rPr>
              <a:t> </a:t>
            </a:r>
            <a:r>
              <a:rPr lang="en-US" sz="11000" dirty="0">
                <a:latin typeface="Lato" panose="020B0604020202020204" charset="0"/>
                <a:cs typeface="Arial"/>
              </a:rPr>
              <a:t>I-Hung Khoo, Ph.D.</a:t>
            </a:r>
            <a:r>
              <a:rPr lang="en-US" sz="11000" baseline="30000" dirty="0">
                <a:latin typeface="Lato" panose="020B0604020202020204" charset="0"/>
                <a:cs typeface="Arial"/>
              </a:rPr>
              <a:t>2</a:t>
            </a:r>
            <a:endParaRPr lang="en-US" sz="11000" dirty="0">
              <a:latin typeface="Lato" panose="020B0604020202020204" charset="0"/>
              <a:cs typeface="Times"/>
            </a:endParaRPr>
          </a:p>
          <a:p>
            <a:pPr algn="ctr">
              <a:spcBef>
                <a:spcPts val="861"/>
              </a:spcBef>
            </a:pPr>
            <a:r>
              <a:rPr lang="en-US" sz="8400" baseline="30000" dirty="0">
                <a:latin typeface="Lato" panose="020B0604020202020204" charset="0"/>
                <a:cs typeface="Arial"/>
              </a:rPr>
              <a:t>[1] </a:t>
            </a:r>
            <a:r>
              <a:rPr lang="en-US" sz="8400" dirty="0">
                <a:latin typeface="Lato" panose="020B0604020202020204" charset="0"/>
                <a:cs typeface="Arial"/>
              </a:rPr>
              <a:t>Department of Mechanical and Aerospace Engineering,</a:t>
            </a:r>
            <a:r>
              <a:rPr lang="en-US" sz="8400" baseline="30000" dirty="0">
                <a:latin typeface="Lato" panose="020B0604020202020204" charset="0"/>
                <a:cs typeface="Arial"/>
              </a:rPr>
              <a:t> [2] </a:t>
            </a:r>
            <a:r>
              <a:rPr lang="en-US" sz="8400" dirty="0">
                <a:latin typeface="Lato" panose="020B0604020202020204" charset="0"/>
                <a:cs typeface="Arial"/>
              </a:rPr>
              <a:t>Department of Electrical Engineering</a:t>
            </a:r>
          </a:p>
          <a:p>
            <a:pPr algn="ctr">
              <a:spcBef>
                <a:spcPts val="861"/>
              </a:spcBef>
            </a:pPr>
            <a:r>
              <a:rPr lang="en-US" sz="8400" dirty="0">
                <a:latin typeface="Lato" panose="020B0604020202020204" charset="0"/>
                <a:cs typeface="Arial"/>
              </a:rPr>
              <a:t>Robotics and Interactive Systems Engineering (RISE) Laboratory</a:t>
            </a:r>
            <a:endParaRPr lang="en-US" sz="8400" dirty="0">
              <a:latin typeface="Lato" panose="020B0604020202020204" charset="0"/>
              <a:cs typeface="Times"/>
            </a:endParaRPr>
          </a:p>
          <a:p>
            <a:pPr rtl="0" fontAlgn="base"/>
            <a:endParaRPr lang="en-US" sz="8000" b="0" i="0" dirty="0">
              <a:solidFill>
                <a:schemeClr val="bg1"/>
              </a:solidFill>
              <a:effectLst/>
              <a:latin typeface="Lato" panose="020B0604020202020204" charset="0"/>
            </a:endParaRPr>
          </a:p>
        </p:txBody>
      </p:sp>
      <p:pic>
        <p:nvPicPr>
          <p:cNvPr id="12" name="Picture 2">
            <a:extLst>
              <a:ext uri="{FF2B5EF4-FFF2-40B4-BE49-F238E27FC236}">
                <a16:creationId xmlns:a16="http://schemas.microsoft.com/office/drawing/2014/main" id="{3B34B230-8142-49C9-82CA-962D7EC62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9527" y="27519034"/>
            <a:ext cx="2625493" cy="268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02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25621D-F939-4B38-8605-63BB423B244C}"/>
              </a:ext>
            </a:extLst>
          </p:cNvPr>
          <p:cNvSpPr txBox="1"/>
          <p:nvPr/>
        </p:nvSpPr>
        <p:spPr>
          <a:xfrm>
            <a:off x="1697355" y="29625191"/>
            <a:ext cx="40931871" cy="3293209"/>
          </a:xfrm>
          <a:prstGeom prst="rect">
            <a:avLst/>
          </a:prstGeom>
          <a:noFill/>
        </p:spPr>
        <p:txBody>
          <a:bodyPr wrap="square">
            <a:spAutoFit/>
          </a:bodyPr>
          <a:lstStyle/>
          <a:p>
            <a:r>
              <a:rPr lang="en-US" sz="5200" b="0" i="0" u="none" strike="noStrike" dirty="0">
                <a:effectLst/>
                <a:latin typeface="Lato" panose="020B0604020202020204" charset="0"/>
              </a:rPr>
              <a:t>This research was supported by the National Institute of General Medical Sciences of the National Institutes of Health under Award Numbers; UL1GM118979; TL4GM118980; RL5GM118978. The content is solely the responsibility of the authors and does not necessarily represent the official views of the National Institutes of Health. The authors would like to thank </a:t>
            </a:r>
            <a:r>
              <a:rPr lang="en-US" sz="5200" dirty="0">
                <a:latin typeface="Lato" panose="020B0604020202020204" charset="0"/>
                <a:cs typeface="Arial"/>
              </a:rPr>
              <a:t>Don G. </a:t>
            </a:r>
            <a:r>
              <a:rPr lang="en-US" sz="5200" dirty="0" err="1">
                <a:latin typeface="Lato" panose="020B0604020202020204" charset="0"/>
                <a:cs typeface="Arial"/>
              </a:rPr>
              <a:t>Napasindayao</a:t>
            </a:r>
            <a:r>
              <a:rPr lang="en-US" sz="5200" dirty="0">
                <a:latin typeface="Lato" panose="020B0604020202020204" charset="0"/>
                <a:cs typeface="Arial"/>
              </a:rPr>
              <a:t> for initial development of the device.</a:t>
            </a:r>
            <a:endParaRPr lang="en-US" sz="5200" dirty="0">
              <a:latin typeface="Lato" panose="020B0604020202020204" charset="0"/>
            </a:endParaRPr>
          </a:p>
        </p:txBody>
      </p:sp>
      <p:sp>
        <p:nvSpPr>
          <p:cNvPr id="9" name="TextBox 8">
            <a:extLst>
              <a:ext uri="{FF2B5EF4-FFF2-40B4-BE49-F238E27FC236}">
                <a16:creationId xmlns:a16="http://schemas.microsoft.com/office/drawing/2014/main" id="{58507A2F-7744-467B-89A6-7DF0CE39FCBF}"/>
              </a:ext>
            </a:extLst>
          </p:cNvPr>
          <p:cNvSpPr txBox="1"/>
          <p:nvPr/>
        </p:nvSpPr>
        <p:spPr>
          <a:xfrm>
            <a:off x="2913609" y="3772297"/>
            <a:ext cx="44766636" cy="25373806"/>
          </a:xfrm>
          <a:prstGeom prst="rect">
            <a:avLst/>
          </a:prstGeom>
          <a:noFill/>
        </p:spPr>
        <p:txBody>
          <a:bodyPr wrap="square">
            <a:spAutoFit/>
          </a:bodyPr>
          <a:lstStyle/>
          <a:p>
            <a:pPr marL="457200" indent="-457200">
              <a:lnSpc>
                <a:spcPct val="150000"/>
              </a:lnSpc>
              <a:spcBef>
                <a:spcPct val="50000"/>
              </a:spcBef>
              <a:buAutoNum type="arabicPeriod"/>
            </a:pPr>
            <a:r>
              <a:rPr lang="en-US" sz="5000" dirty="0" err="1">
                <a:latin typeface="Lato" panose="020B0604020202020204" charset="0"/>
                <a:cs typeface="Arial"/>
              </a:rPr>
              <a:t>Carmeli</a:t>
            </a:r>
            <a:r>
              <a:rPr lang="en-US" sz="5000" dirty="0">
                <a:latin typeface="Lato" panose="020B0604020202020204" charset="0"/>
                <a:cs typeface="Arial"/>
              </a:rPr>
              <a:t>, E., et al. “The Aging Hand.” </a:t>
            </a:r>
            <a:r>
              <a:rPr lang="en-US" sz="5000" i="1" dirty="0">
                <a:latin typeface="Lato" panose="020B0604020202020204" charset="0"/>
                <a:cs typeface="Arial"/>
              </a:rPr>
              <a:t>The Journals of Gerontology: Series A</a:t>
            </a:r>
            <a:r>
              <a:rPr lang="en-US" sz="5000" dirty="0">
                <a:latin typeface="Lato" panose="020B0604020202020204" charset="0"/>
                <a:cs typeface="Arial"/>
              </a:rPr>
              <a:t>, vol. 58, no. 2, 1 Feb. 2003, doi:10.1093/</a:t>
            </a:r>
            <a:r>
              <a:rPr lang="en-US" sz="5000" dirty="0" err="1">
                <a:latin typeface="Lato" panose="020B0604020202020204" charset="0"/>
                <a:cs typeface="Arial"/>
              </a:rPr>
              <a:t>gerona</a:t>
            </a:r>
            <a:r>
              <a:rPr lang="en-US" sz="5000" dirty="0">
                <a:latin typeface="Lato" panose="020B0604020202020204" charset="0"/>
                <a:cs typeface="Arial"/>
              </a:rPr>
              <a:t>/58.2.m146.</a:t>
            </a:r>
          </a:p>
          <a:p>
            <a:pPr marL="457200" indent="-457200">
              <a:lnSpc>
                <a:spcPct val="150000"/>
              </a:lnSpc>
              <a:spcBef>
                <a:spcPct val="50000"/>
              </a:spcBef>
              <a:buAutoNum type="arabicPeriod"/>
            </a:pPr>
            <a:r>
              <a:rPr lang="en-US" sz="5000" dirty="0" err="1">
                <a:latin typeface="Lato" panose="020B0604020202020204" charset="0"/>
                <a:cs typeface="Arial"/>
              </a:rPr>
              <a:t>Gurari</a:t>
            </a:r>
            <a:r>
              <a:rPr lang="en-US" sz="5000" dirty="0">
                <a:latin typeface="Lato" panose="020B0604020202020204" charset="0"/>
                <a:cs typeface="Arial"/>
              </a:rPr>
              <a:t>, N., and A. M. Okamura. “Human Performance in a Knob-Turning Task.” </a:t>
            </a:r>
            <a:r>
              <a:rPr lang="en-US" sz="5000" i="1" dirty="0">
                <a:latin typeface="Lato" panose="020B0604020202020204" charset="0"/>
                <a:cs typeface="Arial"/>
              </a:rPr>
              <a:t>Second Joint </a:t>
            </a:r>
            <a:r>
              <a:rPr lang="en-US" sz="5000" i="1" dirty="0" err="1">
                <a:latin typeface="Lato" panose="020B0604020202020204" charset="0"/>
                <a:cs typeface="Arial"/>
              </a:rPr>
              <a:t>EuroHaptics</a:t>
            </a:r>
            <a:r>
              <a:rPr lang="en-US" sz="5000" i="1" dirty="0">
                <a:latin typeface="Lato" panose="020B0604020202020204" charset="0"/>
                <a:cs typeface="Arial"/>
              </a:rPr>
              <a:t> Conference and Symposium on Haptic Interfaces for Virtual Environment and Teleoperator Systems (WHC'07)</a:t>
            </a:r>
            <a:r>
              <a:rPr lang="en-US" sz="5000" dirty="0">
                <a:latin typeface="Lato" panose="020B0604020202020204" charset="0"/>
                <a:cs typeface="Arial"/>
              </a:rPr>
              <a:t>, 2007, doi:10.1109/whc.2007.71</a:t>
            </a:r>
          </a:p>
          <a:p>
            <a:pPr marL="457200" indent="-457200">
              <a:lnSpc>
                <a:spcPct val="150000"/>
              </a:lnSpc>
              <a:spcBef>
                <a:spcPct val="50000"/>
              </a:spcBef>
              <a:buAutoNum type="arabicPeriod"/>
            </a:pPr>
            <a:r>
              <a:rPr lang="en-US" sz="5000" dirty="0">
                <a:latin typeface="Lato" panose="020B0604020202020204" charset="0"/>
                <a:cs typeface="Arial"/>
              </a:rPr>
              <a:t>Herrera, D. "Hand Force and Arm Movement Coordination in Static and Dynamic Manipulation Tasks." California State University, Long Beach, 2018. [MS Thesis]</a:t>
            </a:r>
          </a:p>
          <a:p>
            <a:pPr marL="457200" indent="-457200">
              <a:lnSpc>
                <a:spcPct val="150000"/>
              </a:lnSpc>
              <a:spcBef>
                <a:spcPct val="50000"/>
              </a:spcBef>
              <a:buAutoNum type="arabicPeriod"/>
            </a:pPr>
            <a:r>
              <a:rPr lang="en-US" sz="5000" dirty="0" err="1">
                <a:latin typeface="Lato" panose="020B0604020202020204" charset="0"/>
                <a:cs typeface="Arial"/>
              </a:rPr>
              <a:t>Kazemi</a:t>
            </a:r>
            <a:r>
              <a:rPr lang="en-US" sz="5000" dirty="0">
                <a:latin typeface="Lato" panose="020B0604020202020204" charset="0"/>
                <a:cs typeface="Arial"/>
              </a:rPr>
              <a:t>, H., et al. “A Robotic Interface to Train Grip Strength, Grip Coordination and Finger Extension Following Stroke.” </a:t>
            </a:r>
            <a:r>
              <a:rPr lang="en-US" sz="5000" i="1" dirty="0">
                <a:latin typeface="Lato" panose="020B0604020202020204" charset="0"/>
                <a:cs typeface="Arial"/>
              </a:rPr>
              <a:t>2012 Annual International Conference of the IEEE Engineering in Medicine and Biology Society</a:t>
            </a:r>
            <a:r>
              <a:rPr lang="en-US" sz="5000" dirty="0">
                <a:latin typeface="Lato" panose="020B0604020202020204" charset="0"/>
                <a:cs typeface="Arial"/>
              </a:rPr>
              <a:t>, 28 Aug. 2012, doi:10.1109/embc.2012.6346820.</a:t>
            </a:r>
          </a:p>
          <a:p>
            <a:pPr marL="457200" indent="-457200">
              <a:lnSpc>
                <a:spcPct val="150000"/>
              </a:lnSpc>
              <a:spcBef>
                <a:spcPct val="50000"/>
              </a:spcBef>
              <a:buAutoNum type="arabicPeriod"/>
            </a:pPr>
            <a:r>
              <a:rPr lang="en-US" sz="5000" dirty="0">
                <a:latin typeface="Lato" panose="020B0604020202020204" charset="0"/>
                <a:cs typeface="Arial"/>
              </a:rPr>
              <a:t>Metzger, J., et al. “Design and Characterization of the </a:t>
            </a:r>
            <a:r>
              <a:rPr lang="en-US" sz="5000" dirty="0" err="1">
                <a:latin typeface="Lato" panose="020B0604020202020204" charset="0"/>
                <a:cs typeface="Arial"/>
              </a:rPr>
              <a:t>ReHapticKnob</a:t>
            </a:r>
            <a:r>
              <a:rPr lang="en-US" sz="5000" dirty="0">
                <a:latin typeface="Lato" panose="020B0604020202020204" charset="0"/>
                <a:cs typeface="Arial"/>
              </a:rPr>
              <a:t>, a Robot for Assessment and Therapy of Hand Function.” </a:t>
            </a:r>
            <a:r>
              <a:rPr lang="en-US" sz="5000" i="1" dirty="0">
                <a:latin typeface="Lato" panose="020B0604020202020204" charset="0"/>
                <a:cs typeface="Arial"/>
              </a:rPr>
              <a:t>2011 IEEE/RSJ International Conference on Intelligent Robots and Systems</a:t>
            </a:r>
            <a:r>
              <a:rPr lang="en-US" sz="5000" dirty="0">
                <a:latin typeface="Lato" panose="020B0604020202020204" charset="0"/>
                <a:cs typeface="Arial"/>
              </a:rPr>
              <a:t>, 25 Sept. 2011, doi:10.1109/iros.2011.6094882.</a:t>
            </a:r>
          </a:p>
          <a:p>
            <a:pPr marL="457200" indent="-457200">
              <a:lnSpc>
                <a:spcPct val="150000"/>
              </a:lnSpc>
              <a:spcBef>
                <a:spcPct val="50000"/>
              </a:spcBef>
              <a:buAutoNum type="arabicPeriod"/>
            </a:pPr>
            <a:r>
              <a:rPr lang="en-US" sz="5000" dirty="0">
                <a:latin typeface="Lato" panose="020B0604020202020204" charset="0"/>
                <a:cs typeface="Arial"/>
              </a:rPr>
              <a:t>Romeo, R.A, et al. "Development and preliminary testing of an instrumented object for force analysis during grasping," </a:t>
            </a:r>
            <a:r>
              <a:rPr lang="en-US" sz="5000" i="1" dirty="0">
                <a:latin typeface="Lato" panose="020B0604020202020204" charset="0"/>
                <a:cs typeface="Arial"/>
              </a:rPr>
              <a:t>2015 37th Annual Conference of the IEEE Engineering in Medicine and Biology Society (EMBC)</a:t>
            </a:r>
            <a:r>
              <a:rPr lang="en-US" sz="5000" dirty="0">
                <a:latin typeface="Lato" panose="020B0604020202020204" charset="0"/>
                <a:cs typeface="Arial"/>
              </a:rPr>
              <a:t>, Milan, 2015, </a:t>
            </a:r>
            <a:r>
              <a:rPr lang="en-US" sz="5000" dirty="0" err="1">
                <a:latin typeface="Lato" panose="020B0604020202020204" charset="0"/>
                <a:cs typeface="Arial"/>
              </a:rPr>
              <a:t>doi</a:t>
            </a:r>
            <a:r>
              <a:rPr lang="en-US" sz="5000" dirty="0">
                <a:latin typeface="Lato" panose="020B0604020202020204" charset="0"/>
                <a:cs typeface="Arial"/>
              </a:rPr>
              <a:t>: 10.1109/EMBC.2015.7319935.</a:t>
            </a:r>
          </a:p>
          <a:p>
            <a:pPr marL="457200" indent="-457200">
              <a:lnSpc>
                <a:spcPct val="150000"/>
              </a:lnSpc>
              <a:spcBef>
                <a:spcPct val="50000"/>
              </a:spcBef>
              <a:buFontTx/>
              <a:buAutoNum type="arabicPeriod"/>
            </a:pPr>
            <a:r>
              <a:rPr lang="en-US" sz="5000" i="1" dirty="0">
                <a:effectLst/>
                <a:latin typeface="Lato" panose="020B0604020202020204" charset="0"/>
              </a:rPr>
              <a:t>12 x Candle or Storage Jar</a:t>
            </a:r>
            <a:r>
              <a:rPr lang="en-US" sz="5000" dirty="0">
                <a:effectLst/>
                <a:latin typeface="Lato" panose="020B0604020202020204" charset="0"/>
              </a:rPr>
              <a:t>. (n.d.). [Photograph]. Pastimes. </a:t>
            </a:r>
            <a:r>
              <a:rPr lang="en-US" sz="5000" dirty="0">
                <a:latin typeface="Lato" panose="020B0604020202020204" charset="0"/>
              </a:rPr>
              <a:t>https://www.google.com/url?sa=i&amp;url=https%3A%2F%2Fwww.pastimesltd.co.uk%2F12-x-candle-or-storage-jar-2698-p.asp&amp;psig=AOvVaw3DwXC7F2fkro_Gv1-1bnD1&amp;ust=1615059864829000&amp;source=images&amp;cd=vfe&amp;ved=0CAIQjRxqFwoTCODT4_30me8CFQAAAAAdAAAAABBW</a:t>
            </a:r>
            <a:endParaRPr lang="en-US" sz="5000" dirty="0">
              <a:effectLst/>
              <a:latin typeface="Lato" panose="020B0604020202020204" charset="0"/>
            </a:endParaRPr>
          </a:p>
          <a:p>
            <a:pPr marL="457200" indent="-457200">
              <a:lnSpc>
                <a:spcPct val="150000"/>
              </a:lnSpc>
              <a:spcBef>
                <a:spcPct val="50000"/>
              </a:spcBef>
              <a:buFontTx/>
              <a:buAutoNum type="arabicPeriod"/>
            </a:pPr>
            <a:r>
              <a:rPr lang="en-US" sz="5000" i="1" dirty="0">
                <a:effectLst/>
                <a:latin typeface="Lato" panose="020B0604020202020204" charset="0"/>
              </a:rPr>
              <a:t>FLEXIFORCE A401 SENSOR 25LBS</a:t>
            </a:r>
            <a:r>
              <a:rPr lang="en-US" sz="5000" dirty="0">
                <a:effectLst/>
                <a:latin typeface="Lato" panose="020B0604020202020204" charset="0"/>
              </a:rPr>
              <a:t>. (n.d.). [Photograph]. </a:t>
            </a:r>
            <a:r>
              <a:rPr lang="en-US" sz="5000" dirty="0" err="1">
                <a:effectLst/>
                <a:latin typeface="Lato" panose="020B0604020202020204" charset="0"/>
              </a:rPr>
              <a:t>Antratek</a:t>
            </a:r>
            <a:r>
              <a:rPr lang="en-US" sz="5000" dirty="0">
                <a:effectLst/>
                <a:latin typeface="Lato" panose="020B0604020202020204" charset="0"/>
              </a:rPr>
              <a:t> Electronics. https://cdn.antratek.nl/media/product/8c2/flexiforce-a401-sensor-25lbs-sen-11207-098.jpg</a:t>
            </a:r>
          </a:p>
          <a:p>
            <a:pPr marL="457200" indent="-457200">
              <a:lnSpc>
                <a:spcPct val="150000"/>
              </a:lnSpc>
              <a:spcBef>
                <a:spcPct val="50000"/>
              </a:spcBef>
              <a:buFontTx/>
              <a:buAutoNum type="arabicPeriod"/>
            </a:pPr>
            <a:r>
              <a:rPr lang="en-US" sz="5000" b="0" i="0" dirty="0">
                <a:effectLst/>
                <a:latin typeface="Lato" panose="020B0604020202020204" charset="0"/>
              </a:rPr>
              <a:t>Napier, John R. "The prehensile movements of the human hand." </a:t>
            </a:r>
            <a:r>
              <a:rPr lang="en-US" sz="5000" b="0" i="1" dirty="0">
                <a:effectLst/>
                <a:latin typeface="Lato" panose="020B0604020202020204" charset="0"/>
              </a:rPr>
              <a:t>The Journal of bone and joint surgery. British volume</a:t>
            </a:r>
            <a:r>
              <a:rPr lang="en-US" sz="5000" b="0" i="0" dirty="0">
                <a:effectLst/>
                <a:latin typeface="Lato" panose="020B0604020202020204" charset="0"/>
              </a:rPr>
              <a:t> 38, no. 4 (1956): 902-913, </a:t>
            </a:r>
            <a:r>
              <a:rPr lang="en-US" sz="5000" b="0" i="0" dirty="0" err="1">
                <a:effectLst/>
                <a:latin typeface="Lato" panose="020B0604020202020204" charset="0"/>
              </a:rPr>
              <a:t>doi</a:t>
            </a:r>
            <a:r>
              <a:rPr lang="en-US" sz="5000" b="0" i="0" dirty="0">
                <a:effectLst/>
                <a:latin typeface="Lato" panose="020B0604020202020204" charset="0"/>
              </a:rPr>
              <a:t>:</a:t>
            </a:r>
            <a:r>
              <a:rPr lang="en-US" sz="5000" u="sng" dirty="0">
                <a:latin typeface="Lato" panose="020B0604020202020204" charset="0"/>
              </a:rPr>
              <a:t> </a:t>
            </a:r>
            <a:r>
              <a:rPr lang="en-US" sz="5000" dirty="0">
                <a:latin typeface="Lato" panose="020B0604020202020204" charset="0"/>
              </a:rPr>
              <a:t>10.1302/0301-620X.38B4.902.</a:t>
            </a:r>
            <a:endParaRPr lang="en-US" sz="5000" dirty="0">
              <a:effectLst/>
              <a:latin typeface="Lato" panose="020B0604020202020204" charset="0"/>
            </a:endParaRPr>
          </a:p>
          <a:p>
            <a:pPr marL="457200" indent="-457200">
              <a:lnSpc>
                <a:spcPct val="150000"/>
              </a:lnSpc>
              <a:spcBef>
                <a:spcPct val="50000"/>
              </a:spcBef>
              <a:buFontTx/>
              <a:buAutoNum type="arabicPeriod"/>
            </a:pPr>
            <a:endParaRPr lang="en-US" sz="4400" dirty="0">
              <a:effectLst/>
              <a:latin typeface="Lato" panose="020B0604020202020204" charset="0"/>
            </a:endParaRPr>
          </a:p>
          <a:p>
            <a:pPr marL="457200" indent="-457200">
              <a:lnSpc>
                <a:spcPct val="150000"/>
              </a:lnSpc>
              <a:spcBef>
                <a:spcPct val="50000"/>
              </a:spcBef>
              <a:buAutoNum type="arabicPeriod"/>
            </a:pPr>
            <a:endParaRPr lang="en-US" sz="4400" dirty="0">
              <a:latin typeface="Arial"/>
              <a:cs typeface="Arial"/>
            </a:endParaRPr>
          </a:p>
        </p:txBody>
      </p:sp>
      <p:pic>
        <p:nvPicPr>
          <p:cNvPr id="10" name="Picture 2" descr="A screenshot of a computer&#10;&#10;Description automatically generated with low confidence">
            <a:extLst>
              <a:ext uri="{FF2B5EF4-FFF2-40B4-BE49-F238E27FC236}">
                <a16:creationId xmlns:a16="http://schemas.microsoft.com/office/drawing/2014/main" id="{CDDFB82C-1E41-45FC-8A31-A8B4DA020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8BD548C-65C7-419D-99EF-EA54B0803789}"/>
              </a:ext>
            </a:extLst>
          </p:cNvPr>
          <p:cNvSpPr txBox="1"/>
          <p:nvPr/>
        </p:nvSpPr>
        <p:spPr>
          <a:xfrm>
            <a:off x="2913609" y="2120330"/>
            <a:ext cx="30057265" cy="2082108"/>
          </a:xfrm>
          <a:prstGeom prst="rect">
            <a:avLst/>
          </a:prstGeom>
          <a:noFill/>
        </p:spPr>
        <p:txBody>
          <a:bodyPr wrap="square">
            <a:spAutoFit/>
          </a:bodyPr>
          <a:lstStyle/>
          <a:p>
            <a:pPr>
              <a:lnSpc>
                <a:spcPct val="120000"/>
              </a:lnSpc>
            </a:pPr>
            <a:r>
              <a:rPr lang="en-US" sz="12000" b="1" dirty="0">
                <a:latin typeface="Lato" panose="020F0502020204030203" pitchFamily="34" charset="0"/>
                <a:cs typeface="Segoe UI" panose="020B0502040204020203" pitchFamily="34" charset="0"/>
              </a:rPr>
              <a:t>References &amp; Acknowledgements</a:t>
            </a:r>
          </a:p>
        </p:txBody>
      </p:sp>
    </p:spTree>
    <p:extLst>
      <p:ext uri="{BB962C8B-B14F-4D97-AF65-F5344CB8AC3E}">
        <p14:creationId xmlns:p14="http://schemas.microsoft.com/office/powerpoint/2010/main" val="355513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79093" y="2214627"/>
            <a:ext cx="34034067" cy="27946112"/>
          </a:xfrm>
          <a:prstGeom prst="rect">
            <a:avLst/>
          </a:prstGeom>
          <a:noFill/>
        </p:spPr>
        <p:txBody>
          <a:bodyPr wrap="square">
            <a:spAutoFit/>
          </a:bodyPr>
          <a:lstStyle/>
          <a:p>
            <a:pPr>
              <a:lnSpc>
                <a:spcPct val="120000"/>
              </a:lnSpc>
            </a:pPr>
            <a:r>
              <a:rPr lang="en-US" sz="12000" b="1" dirty="0">
                <a:latin typeface="Lato" panose="020F0502020204030203" pitchFamily="34" charset="0"/>
                <a:cs typeface="Segoe UI" panose="020B0502040204020203" pitchFamily="34" charset="0"/>
              </a:rPr>
              <a:t>Introduction</a:t>
            </a:r>
          </a:p>
          <a:p>
            <a:endParaRPr lang="en-US" sz="12000" b="1" dirty="0">
              <a:latin typeface="Lato" panose="020F0502020204030203" pitchFamily="34" charset="0"/>
              <a:cs typeface="Segoe UI" panose="020B0502040204020203" pitchFamily="34" charset="0"/>
            </a:endParaRPr>
          </a:p>
          <a:p>
            <a:pPr marL="571500" indent="-571500">
              <a:lnSpc>
                <a:spcPct val="150000"/>
              </a:lnSpc>
              <a:buBlip>
                <a:blip r:embed="rId4"/>
              </a:buBlip>
            </a:pPr>
            <a:r>
              <a:rPr lang="en-US" sz="9200" dirty="0">
                <a:latin typeface="Lato" panose="020B0604020202020204" charset="0"/>
                <a:cs typeface="Arial"/>
              </a:rPr>
              <a:t>Hand impairment is common in elderly over the age of 65 due to neuromuscular disorders and loss of skeletal muscle mass</a:t>
            </a:r>
            <a:r>
              <a:rPr lang="en-US" sz="9200" baseline="30000" dirty="0">
                <a:latin typeface="Lato" panose="020B0604020202020204" charset="0"/>
                <a:cs typeface="Arial"/>
              </a:rPr>
              <a:t>[1]</a:t>
            </a:r>
            <a:endParaRPr lang="en-US" sz="9200" dirty="0">
              <a:latin typeface="Lato" panose="020B0604020202020204" charset="0"/>
              <a:cs typeface="Arial"/>
            </a:endParaRPr>
          </a:p>
          <a:p>
            <a:endParaRPr lang="en-US" sz="9200" dirty="0">
              <a:latin typeface="Lato" panose="020B0604020202020204" charset="0"/>
              <a:cs typeface="Arial"/>
            </a:endParaRPr>
          </a:p>
          <a:p>
            <a:pPr marL="571500" indent="-571500">
              <a:lnSpc>
                <a:spcPct val="150000"/>
              </a:lnSpc>
              <a:buBlip>
                <a:blip r:embed="rId4"/>
              </a:buBlip>
            </a:pPr>
            <a:r>
              <a:rPr lang="en-US" sz="9200" dirty="0">
                <a:latin typeface="Lato" panose="020B0604020202020204" charset="0"/>
                <a:cs typeface="Arial"/>
              </a:rPr>
              <a:t>Previous robot-assistive devices can provide intensive hand rehabilitation which promotes neuroplasticity; however, these systems are costly</a:t>
            </a:r>
            <a:r>
              <a:rPr lang="en-US" sz="9200" baseline="30000" dirty="0">
                <a:latin typeface="Lato" panose="020B0604020202020204" charset="0"/>
                <a:cs typeface="Arial"/>
              </a:rPr>
              <a:t>[4,5]</a:t>
            </a:r>
          </a:p>
          <a:p>
            <a:endParaRPr lang="en-US" sz="9200" baseline="30000" dirty="0">
              <a:latin typeface="Lato" panose="020B0604020202020204" charset="0"/>
              <a:cs typeface="Arial"/>
            </a:endParaRPr>
          </a:p>
          <a:p>
            <a:pPr marL="571500" indent="-571500">
              <a:lnSpc>
                <a:spcPct val="150000"/>
              </a:lnSpc>
              <a:buBlip>
                <a:blip r:embed="rId4"/>
              </a:buBlip>
            </a:pPr>
            <a:r>
              <a:rPr lang="en-US" sz="9200" dirty="0">
                <a:latin typeface="Lato" panose="020B0604020202020204" charset="0"/>
                <a:cs typeface="Times"/>
              </a:rPr>
              <a:t>Previously, a low-cost device was </a:t>
            </a:r>
            <a:r>
              <a:rPr lang="en-US" sz="9200" dirty="0">
                <a:latin typeface="Lato" panose="020B0604020202020204" charset="0"/>
                <a:cs typeface="Arial"/>
              </a:rPr>
              <a:t>developed to assess grip force vs load force and arm movement coordination</a:t>
            </a:r>
            <a:r>
              <a:rPr lang="en-US" sz="9200" baseline="30000" dirty="0">
                <a:latin typeface="Lato" panose="020B0604020202020204" charset="0"/>
                <a:cs typeface="Arial"/>
              </a:rPr>
              <a:t>[3]</a:t>
            </a:r>
          </a:p>
          <a:p>
            <a:endParaRPr lang="en-US" sz="9200" dirty="0">
              <a:latin typeface="Lato" panose="020B0604020202020204" charset="0"/>
              <a:cs typeface="Times"/>
            </a:endParaRPr>
          </a:p>
          <a:p>
            <a:pPr marL="571500" indent="-571500">
              <a:lnSpc>
                <a:spcPct val="150000"/>
              </a:lnSpc>
              <a:buBlip>
                <a:blip r:embed="rId4"/>
              </a:buBlip>
            </a:pPr>
            <a:r>
              <a:rPr lang="en-US" sz="9200" dirty="0">
                <a:latin typeface="Lato" panose="020B0604020202020204" charset="0"/>
                <a:cs typeface="Arial"/>
              </a:rPr>
              <a:t>Existing robot-assistive devices for turning tasks focus on turning torque</a:t>
            </a:r>
            <a:r>
              <a:rPr lang="en-US" sz="9200" baseline="30000" dirty="0">
                <a:latin typeface="Lato" panose="020B0604020202020204" charset="0"/>
                <a:cs typeface="Arial"/>
              </a:rPr>
              <a:t>[2,4]</a:t>
            </a:r>
            <a:r>
              <a:rPr lang="en-US" sz="9200" dirty="0">
                <a:latin typeface="Lato" panose="020B0604020202020204" charset="0"/>
                <a:cs typeface="Arial"/>
              </a:rPr>
              <a:t> and grasping independently</a:t>
            </a:r>
            <a:r>
              <a:rPr lang="en-US" sz="9200" baseline="30000" dirty="0">
                <a:latin typeface="Lato" panose="020B0604020202020204" charset="0"/>
                <a:cs typeface="Arial"/>
              </a:rPr>
              <a:t>[5,6]</a:t>
            </a:r>
          </a:p>
          <a:p>
            <a:endParaRPr lang="en-US" sz="8800" baseline="30000" dirty="0">
              <a:solidFill>
                <a:schemeClr val="bg1"/>
              </a:solidFill>
              <a:latin typeface="Lato" panose="020B0604020202020204" charset="0"/>
              <a:cs typeface="Arial"/>
            </a:endParaRPr>
          </a:p>
        </p:txBody>
      </p:sp>
      <p:grpSp>
        <p:nvGrpSpPr>
          <p:cNvPr id="6" name="Group 5">
            <a:extLst>
              <a:ext uri="{FF2B5EF4-FFF2-40B4-BE49-F238E27FC236}">
                <a16:creationId xmlns:a16="http://schemas.microsoft.com/office/drawing/2014/main" id="{22A58B70-22A8-45E8-AB86-B133EDD1DC4E}"/>
              </a:ext>
            </a:extLst>
          </p:cNvPr>
          <p:cNvGrpSpPr/>
          <p:nvPr/>
        </p:nvGrpSpPr>
        <p:grpSpPr>
          <a:xfrm>
            <a:off x="40274644" y="6147770"/>
            <a:ext cx="6423864" cy="7420039"/>
            <a:chOff x="39201619" y="6560616"/>
            <a:chExt cx="6423864" cy="7420039"/>
          </a:xfrm>
        </p:grpSpPr>
        <p:pic>
          <p:nvPicPr>
            <p:cNvPr id="10" name="Picture 9" descr="A glass jar with a lid&#10;&#10;Description automatically generated with low confidence">
              <a:extLst>
                <a:ext uri="{FF2B5EF4-FFF2-40B4-BE49-F238E27FC236}">
                  <a16:creationId xmlns:a16="http://schemas.microsoft.com/office/drawing/2014/main" id="{4EDBF99E-2B7A-45CD-9E61-B6D110C73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01619" y="6560616"/>
              <a:ext cx="6423864" cy="6423864"/>
            </a:xfrm>
            <a:prstGeom prst="rect">
              <a:avLst/>
            </a:prstGeom>
          </p:spPr>
        </p:pic>
        <p:sp>
          <p:nvSpPr>
            <p:cNvPr id="5" name="TextBox 4">
              <a:extLst>
                <a:ext uri="{FF2B5EF4-FFF2-40B4-BE49-F238E27FC236}">
                  <a16:creationId xmlns:a16="http://schemas.microsoft.com/office/drawing/2014/main" id="{209398BB-4A1F-475E-98A4-EDB3B1FA6844}"/>
                </a:ext>
              </a:extLst>
            </p:cNvPr>
            <p:cNvSpPr txBox="1"/>
            <p:nvPr/>
          </p:nvSpPr>
          <p:spPr>
            <a:xfrm>
              <a:off x="40099305" y="13149658"/>
              <a:ext cx="5526178" cy="830997"/>
            </a:xfrm>
            <a:prstGeom prst="rect">
              <a:avLst/>
            </a:prstGeom>
            <a:noFill/>
          </p:spPr>
          <p:txBody>
            <a:bodyPr wrap="square" rtlCol="0">
              <a:spAutoFit/>
            </a:bodyPr>
            <a:lstStyle/>
            <a:p>
              <a:r>
                <a:rPr lang="en-US" sz="4800" dirty="0">
                  <a:latin typeface="Lato" panose="020B0604020202020204" charset="0"/>
                </a:rPr>
                <a:t>Figure 1. Jar</a:t>
              </a:r>
              <a:r>
                <a:rPr lang="en-US" sz="4800" baseline="30000" dirty="0">
                  <a:latin typeface="Lato" panose="020B0604020202020204" charset="0"/>
                </a:rPr>
                <a:t>[7]</a:t>
              </a:r>
              <a:r>
                <a:rPr lang="en-US" sz="4800" dirty="0">
                  <a:latin typeface="Lato" panose="020B0604020202020204" charset="0"/>
                </a:rPr>
                <a:t>. </a:t>
              </a:r>
            </a:p>
          </p:txBody>
        </p:sp>
      </p:grpSp>
      <p:grpSp>
        <p:nvGrpSpPr>
          <p:cNvPr id="11" name="Group 10">
            <a:extLst>
              <a:ext uri="{FF2B5EF4-FFF2-40B4-BE49-F238E27FC236}">
                <a16:creationId xmlns:a16="http://schemas.microsoft.com/office/drawing/2014/main" id="{27CF90C0-308E-4CB2-A26B-37B25012626A}"/>
              </a:ext>
            </a:extLst>
          </p:cNvPr>
          <p:cNvGrpSpPr/>
          <p:nvPr/>
        </p:nvGrpSpPr>
        <p:grpSpPr>
          <a:xfrm>
            <a:off x="37100865" y="16142900"/>
            <a:ext cx="9298155" cy="10627730"/>
            <a:chOff x="17077525" y="8457805"/>
            <a:chExt cx="4653273" cy="6327803"/>
          </a:xfrm>
        </p:grpSpPr>
        <p:pic>
          <p:nvPicPr>
            <p:cNvPr id="12" name="Picture 51" descr="A picture containing table, sitting, computer, food&#10;&#10;Description automatically generated">
              <a:extLst>
                <a:ext uri="{FF2B5EF4-FFF2-40B4-BE49-F238E27FC236}">
                  <a16:creationId xmlns:a16="http://schemas.microsoft.com/office/drawing/2014/main" id="{7D419630-45E9-4D50-AE62-92037D0516BA}"/>
                </a:ext>
              </a:extLst>
            </p:cNvPr>
            <p:cNvPicPr>
              <a:picLocks noChangeAspect="1"/>
            </p:cNvPicPr>
            <p:nvPr/>
          </p:nvPicPr>
          <p:blipFill>
            <a:blip r:embed="rId6"/>
            <a:stretch>
              <a:fillRect/>
            </a:stretch>
          </p:blipFill>
          <p:spPr>
            <a:xfrm>
              <a:off x="19298211" y="8457805"/>
              <a:ext cx="2432587" cy="6327803"/>
            </a:xfrm>
            <a:prstGeom prst="rect">
              <a:avLst/>
            </a:prstGeom>
          </p:spPr>
        </p:pic>
        <p:sp>
          <p:nvSpPr>
            <p:cNvPr id="13" name="TextBox 12">
              <a:extLst>
                <a:ext uri="{FF2B5EF4-FFF2-40B4-BE49-F238E27FC236}">
                  <a16:creationId xmlns:a16="http://schemas.microsoft.com/office/drawing/2014/main" id="{3ADDF05C-E855-47E4-8BB7-A2D2A09522C7}"/>
                </a:ext>
              </a:extLst>
            </p:cNvPr>
            <p:cNvSpPr txBox="1"/>
            <p:nvPr/>
          </p:nvSpPr>
          <p:spPr>
            <a:xfrm>
              <a:off x="17077525" y="12229561"/>
              <a:ext cx="2220686" cy="4410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Lato" panose="020B0604020202020204" charset="0"/>
                  <a:cs typeface="Arial"/>
                </a:rPr>
                <a:t>Hand Cup Body</a:t>
              </a:r>
            </a:p>
          </p:txBody>
        </p:sp>
        <p:sp>
          <p:nvSpPr>
            <p:cNvPr id="14" name="TextBox 13">
              <a:extLst>
                <a:ext uri="{FF2B5EF4-FFF2-40B4-BE49-F238E27FC236}">
                  <a16:creationId xmlns:a16="http://schemas.microsoft.com/office/drawing/2014/main" id="{89B344DB-0330-47CE-B16E-5FC397EF6DA6}"/>
                </a:ext>
              </a:extLst>
            </p:cNvPr>
            <p:cNvSpPr txBox="1"/>
            <p:nvPr/>
          </p:nvSpPr>
          <p:spPr>
            <a:xfrm>
              <a:off x="17733789" y="13665098"/>
              <a:ext cx="1882589" cy="8291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Lato" panose="020B0604020202020204" charset="0"/>
                  <a:cs typeface="Arial"/>
                </a:rPr>
                <a:t>Electronics Chassis</a:t>
              </a:r>
            </a:p>
          </p:txBody>
        </p:sp>
      </p:grpSp>
      <p:sp>
        <p:nvSpPr>
          <p:cNvPr id="8" name="TextBox 7">
            <a:extLst>
              <a:ext uri="{FF2B5EF4-FFF2-40B4-BE49-F238E27FC236}">
                <a16:creationId xmlns:a16="http://schemas.microsoft.com/office/drawing/2014/main" id="{03DF1FD9-FC61-4777-9BD9-CB35745A8E4E}"/>
              </a:ext>
            </a:extLst>
          </p:cNvPr>
          <p:cNvSpPr txBox="1"/>
          <p:nvPr/>
        </p:nvSpPr>
        <p:spPr>
          <a:xfrm>
            <a:off x="40274644" y="27190265"/>
            <a:ext cx="7405601" cy="830997"/>
          </a:xfrm>
          <a:prstGeom prst="rect">
            <a:avLst/>
          </a:prstGeom>
          <a:noFill/>
        </p:spPr>
        <p:txBody>
          <a:bodyPr wrap="square" rtlCol="0">
            <a:spAutoFit/>
          </a:bodyPr>
          <a:lstStyle/>
          <a:p>
            <a:r>
              <a:rPr lang="en-US" sz="4800" dirty="0">
                <a:latin typeface="Lato" panose="020B0604020202020204" charset="0"/>
              </a:rPr>
              <a:t>Figure 2. Grip/Load Device</a:t>
            </a:r>
          </a:p>
        </p:txBody>
      </p:sp>
    </p:spTree>
    <p:extLst>
      <p:ext uri="{BB962C8B-B14F-4D97-AF65-F5344CB8AC3E}">
        <p14:creationId xmlns:p14="http://schemas.microsoft.com/office/powerpoint/2010/main" val="90535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19470" y="1473787"/>
            <a:ext cx="29499953" cy="27992278"/>
          </a:xfrm>
          <a:prstGeom prst="rect">
            <a:avLst/>
          </a:prstGeom>
          <a:noFill/>
        </p:spPr>
        <p:txBody>
          <a:bodyPr wrap="square">
            <a:spAutoFit/>
          </a:bodyPr>
          <a:lstStyle/>
          <a:p>
            <a:endParaRPr lang="en-US" sz="12000" b="1" dirty="0">
              <a:latin typeface="Lato" panose="020F0502020204030203" pitchFamily="34" charset="0"/>
              <a:cs typeface="Segoe UI" panose="020B0502040204020203" pitchFamily="34" charset="0"/>
            </a:endParaRPr>
          </a:p>
          <a:p>
            <a:endParaRPr lang="en-US" sz="12000" b="1" dirty="0">
              <a:latin typeface="Lato" panose="020F0502020204030203" pitchFamily="34" charset="0"/>
              <a:cs typeface="Segoe UI" panose="020B0502040204020203" pitchFamily="34" charset="0"/>
            </a:endParaRPr>
          </a:p>
          <a:p>
            <a:endParaRPr lang="en-US" sz="12000" b="1" dirty="0">
              <a:latin typeface="Lato" panose="020F0502020204030203" pitchFamily="34" charset="0"/>
              <a:cs typeface="Segoe UI" panose="020B0502040204020203" pitchFamily="34" charset="0"/>
            </a:endParaRPr>
          </a:p>
          <a:p>
            <a:pPr marL="1143000" indent="-1143000">
              <a:lnSpc>
                <a:spcPct val="150000"/>
              </a:lnSpc>
              <a:buBlip>
                <a:blip r:embed="rId4"/>
              </a:buBlip>
            </a:pPr>
            <a:r>
              <a:rPr lang="en-US" sz="10500" dirty="0">
                <a:latin typeface="Lato" panose="020B0604020202020204" charset="0"/>
                <a:cs typeface="Arial"/>
              </a:rPr>
              <a:t>Acrylic structure with three available knob sizes and five angles from the horizontal.</a:t>
            </a:r>
          </a:p>
          <a:p>
            <a:endParaRPr lang="en-US" sz="10500" dirty="0">
              <a:latin typeface="Lato" panose="020B0604020202020204" charset="0"/>
              <a:cs typeface="Arial"/>
            </a:endParaRPr>
          </a:p>
          <a:p>
            <a:pPr marL="1143000" indent="-1143000">
              <a:lnSpc>
                <a:spcPct val="150000"/>
              </a:lnSpc>
              <a:buBlip>
                <a:blip r:embed="rId4"/>
              </a:buBlip>
            </a:pPr>
            <a:r>
              <a:rPr lang="en-US" sz="10500" dirty="0">
                <a:latin typeface="Lato" panose="020B0604020202020204" charset="0"/>
                <a:cs typeface="Arial"/>
              </a:rPr>
              <a:t>DC motor with encoder for variable torque feedback and turn angle measurement</a:t>
            </a:r>
          </a:p>
          <a:p>
            <a:endParaRPr lang="en-US" sz="10500" dirty="0">
              <a:latin typeface="Lato" panose="020B0604020202020204" charset="0"/>
              <a:cs typeface="Arial"/>
            </a:endParaRPr>
          </a:p>
          <a:p>
            <a:pPr marL="1143000" indent="-1143000">
              <a:buBlip>
                <a:blip r:embed="rId4"/>
              </a:buBlip>
            </a:pPr>
            <a:r>
              <a:rPr lang="en-US" sz="10500" dirty="0">
                <a:latin typeface="Lato" panose="020B0604020202020204" charset="0"/>
                <a:cs typeface="Arial"/>
              </a:rPr>
              <a:t>Torque sensor to acquire turning torque</a:t>
            </a:r>
          </a:p>
          <a:p>
            <a:endParaRPr lang="en-US" sz="10500" dirty="0">
              <a:latin typeface="Lato" panose="020B0604020202020204" charset="0"/>
              <a:cs typeface="Arial"/>
            </a:endParaRPr>
          </a:p>
          <a:p>
            <a:pPr marL="1143000" indent="-1143000">
              <a:lnSpc>
                <a:spcPct val="150000"/>
              </a:lnSpc>
              <a:buBlip>
                <a:blip r:embed="rId4"/>
              </a:buBlip>
            </a:pPr>
            <a:r>
              <a:rPr lang="en-US" sz="10500" dirty="0">
                <a:latin typeface="Lato" panose="020B0604020202020204" charset="0"/>
                <a:cs typeface="Arial"/>
              </a:rPr>
              <a:t>Arduino Uno microcontroller with motor shield for sensor integration and actuation control</a:t>
            </a:r>
          </a:p>
          <a:p>
            <a:endParaRPr lang="en-US" sz="8800" dirty="0">
              <a:solidFill>
                <a:schemeClr val="bg1"/>
              </a:solidFill>
              <a:latin typeface="Lato" panose="020B0604020202020204" charset="0"/>
              <a:cs typeface="Arial"/>
            </a:endParaRPr>
          </a:p>
        </p:txBody>
      </p:sp>
      <p:grpSp>
        <p:nvGrpSpPr>
          <p:cNvPr id="25" name="Group 24">
            <a:extLst>
              <a:ext uri="{FF2B5EF4-FFF2-40B4-BE49-F238E27FC236}">
                <a16:creationId xmlns:a16="http://schemas.microsoft.com/office/drawing/2014/main" id="{206CE4D7-D2B3-4DC6-950B-46D2B248DED2}"/>
              </a:ext>
            </a:extLst>
          </p:cNvPr>
          <p:cNvGrpSpPr/>
          <p:nvPr/>
        </p:nvGrpSpPr>
        <p:grpSpPr>
          <a:xfrm>
            <a:off x="34209553" y="5599498"/>
            <a:ext cx="13470692" cy="14408736"/>
            <a:chOff x="3217946" y="9003061"/>
            <a:chExt cx="22155650" cy="21067745"/>
          </a:xfrm>
        </p:grpSpPr>
        <p:grpSp>
          <p:nvGrpSpPr>
            <p:cNvPr id="8" name="Group 7">
              <a:extLst>
                <a:ext uri="{FF2B5EF4-FFF2-40B4-BE49-F238E27FC236}">
                  <a16:creationId xmlns:a16="http://schemas.microsoft.com/office/drawing/2014/main" id="{6E2CB4B2-EA7D-4A86-A373-965AF1B1B3D5}"/>
                </a:ext>
              </a:extLst>
            </p:cNvPr>
            <p:cNvGrpSpPr/>
            <p:nvPr/>
          </p:nvGrpSpPr>
          <p:grpSpPr>
            <a:xfrm>
              <a:off x="3217946" y="9003061"/>
              <a:ext cx="22155650" cy="21067745"/>
              <a:chOff x="211837" y="14621610"/>
              <a:chExt cx="5404858" cy="4900695"/>
            </a:xfrm>
          </p:grpSpPr>
          <p:pic>
            <p:nvPicPr>
              <p:cNvPr id="11" name="Picture 10" descr="A picture containing text&#10;&#10;Description automatically generated">
                <a:extLst>
                  <a:ext uri="{FF2B5EF4-FFF2-40B4-BE49-F238E27FC236}">
                    <a16:creationId xmlns:a16="http://schemas.microsoft.com/office/drawing/2014/main" id="{ADDACF01-1605-4F00-84D4-41B50F970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925" y="14621610"/>
                <a:ext cx="2435497" cy="4900695"/>
              </a:xfrm>
              <a:prstGeom prst="rect">
                <a:avLst/>
              </a:prstGeom>
            </p:spPr>
          </p:pic>
          <p:cxnSp>
            <p:nvCxnSpPr>
              <p:cNvPr id="13" name="Straight Arrow Connector 12">
                <a:extLst>
                  <a:ext uri="{FF2B5EF4-FFF2-40B4-BE49-F238E27FC236}">
                    <a16:creationId xmlns:a16="http://schemas.microsoft.com/office/drawing/2014/main" id="{0C8E24D4-1D0A-4C98-9979-392358BBB82E}"/>
                  </a:ext>
                </a:extLst>
              </p:cNvPr>
              <p:cNvCxnSpPr>
                <a:cxnSpLocks/>
              </p:cNvCxnSpPr>
              <p:nvPr/>
            </p:nvCxnSpPr>
            <p:spPr>
              <a:xfrm>
                <a:off x="1113242" y="15054274"/>
                <a:ext cx="933544" cy="302355"/>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7760F8-E8B0-4709-B585-50D587FC5A6C}"/>
                  </a:ext>
                </a:extLst>
              </p:cNvPr>
              <p:cNvCxnSpPr>
                <a:cxnSpLocks/>
              </p:cNvCxnSpPr>
              <p:nvPr/>
            </p:nvCxnSpPr>
            <p:spPr>
              <a:xfrm flipV="1">
                <a:off x="1179359" y="17487122"/>
                <a:ext cx="864033" cy="108723"/>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0BA6EB-EA6D-447B-B37E-E0B0FE6450F8}"/>
                  </a:ext>
                </a:extLst>
              </p:cNvPr>
              <p:cNvCxnSpPr>
                <a:cxnSpLocks/>
              </p:cNvCxnSpPr>
              <p:nvPr/>
            </p:nvCxnSpPr>
            <p:spPr>
              <a:xfrm flipH="1" flipV="1">
                <a:off x="3339391" y="17302093"/>
                <a:ext cx="612597" cy="185029"/>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3DFC3FA-7CD8-46BA-87FE-EF13DC87F644}"/>
                  </a:ext>
                </a:extLst>
              </p:cNvPr>
              <p:cNvSpPr txBox="1"/>
              <p:nvPr/>
            </p:nvSpPr>
            <p:spPr>
              <a:xfrm>
                <a:off x="3910021" y="14810750"/>
                <a:ext cx="1494109" cy="504255"/>
              </a:xfrm>
              <a:prstGeom prst="rect">
                <a:avLst/>
              </a:prstGeom>
              <a:noFill/>
            </p:spPr>
            <p:txBody>
              <a:bodyPr wrap="square">
                <a:spAutoFit/>
              </a:bodyPr>
              <a:lstStyle/>
              <a:p>
                <a:r>
                  <a:rPr lang="en-US" sz="4800" dirty="0" err="1">
                    <a:latin typeface="Lato" panose="020B0604020202020204" charset="0"/>
                    <a:cs typeface="Times"/>
                  </a:rPr>
                  <a:t>Turnable</a:t>
                </a:r>
                <a:r>
                  <a:rPr lang="en-US" sz="4800" dirty="0">
                    <a:latin typeface="Lato" panose="020B0604020202020204" charset="0"/>
                    <a:cs typeface="Times"/>
                  </a:rPr>
                  <a:t>  </a:t>
                </a:r>
              </a:p>
              <a:p>
                <a:r>
                  <a:rPr lang="en-US" sz="4800" dirty="0">
                    <a:latin typeface="Lato" panose="020B0604020202020204" charset="0"/>
                    <a:cs typeface="Times"/>
                  </a:rPr>
                  <a:t>Knob</a:t>
                </a:r>
              </a:p>
            </p:txBody>
          </p:sp>
          <p:sp>
            <p:nvSpPr>
              <p:cNvPr id="17" name="TextBox 16">
                <a:extLst>
                  <a:ext uri="{FF2B5EF4-FFF2-40B4-BE49-F238E27FC236}">
                    <a16:creationId xmlns:a16="http://schemas.microsoft.com/office/drawing/2014/main" id="{F215EC43-35BB-40FA-99C8-B6C7C5F72D17}"/>
                  </a:ext>
                </a:extLst>
              </p:cNvPr>
              <p:cNvSpPr txBox="1"/>
              <p:nvPr/>
            </p:nvSpPr>
            <p:spPr>
              <a:xfrm>
                <a:off x="211837" y="14770334"/>
                <a:ext cx="1196500" cy="504255"/>
              </a:xfrm>
              <a:prstGeom prst="rect">
                <a:avLst/>
              </a:prstGeom>
              <a:noFill/>
            </p:spPr>
            <p:txBody>
              <a:bodyPr wrap="square">
                <a:spAutoFit/>
              </a:bodyPr>
              <a:lstStyle/>
              <a:p>
                <a:r>
                  <a:rPr lang="en-US" sz="4800" dirty="0">
                    <a:latin typeface="Lato" panose="020B0604020202020204" charset="0"/>
                    <a:cs typeface="Times"/>
                  </a:rPr>
                  <a:t>Torque</a:t>
                </a:r>
                <a:r>
                  <a:rPr lang="en-US" sz="4800" dirty="0">
                    <a:solidFill>
                      <a:schemeClr val="bg1"/>
                    </a:solidFill>
                    <a:latin typeface="Lato" panose="020B0604020202020204" charset="0"/>
                    <a:cs typeface="Times"/>
                  </a:rPr>
                  <a:t> </a:t>
                </a:r>
                <a:r>
                  <a:rPr lang="en-US" sz="4800" dirty="0">
                    <a:latin typeface="Lato" panose="020B0604020202020204" charset="0"/>
                    <a:cs typeface="Times"/>
                  </a:rPr>
                  <a:t>Sensor</a:t>
                </a:r>
              </a:p>
            </p:txBody>
          </p:sp>
          <p:sp>
            <p:nvSpPr>
              <p:cNvPr id="18" name="TextBox 17">
                <a:extLst>
                  <a:ext uri="{FF2B5EF4-FFF2-40B4-BE49-F238E27FC236}">
                    <a16:creationId xmlns:a16="http://schemas.microsoft.com/office/drawing/2014/main" id="{2955E1A7-1BA0-47BC-B423-2EBEC10153B0}"/>
                  </a:ext>
                </a:extLst>
              </p:cNvPr>
              <p:cNvSpPr txBox="1"/>
              <p:nvPr/>
            </p:nvSpPr>
            <p:spPr>
              <a:xfrm>
                <a:off x="4018105" y="17168614"/>
                <a:ext cx="1598590" cy="266959"/>
              </a:xfrm>
              <a:prstGeom prst="rect">
                <a:avLst/>
              </a:prstGeom>
              <a:noFill/>
            </p:spPr>
            <p:txBody>
              <a:bodyPr wrap="square">
                <a:spAutoFit/>
              </a:bodyPr>
              <a:lstStyle/>
              <a:p>
                <a:r>
                  <a:rPr lang="en-US" sz="4800" dirty="0">
                    <a:latin typeface="Lato" panose="020B0604020202020204" charset="0"/>
                    <a:cs typeface="Times"/>
                  </a:rPr>
                  <a:t>Amplifier</a:t>
                </a:r>
              </a:p>
            </p:txBody>
          </p:sp>
          <p:sp>
            <p:nvSpPr>
              <p:cNvPr id="19" name="TextBox 18">
                <a:extLst>
                  <a:ext uri="{FF2B5EF4-FFF2-40B4-BE49-F238E27FC236}">
                    <a16:creationId xmlns:a16="http://schemas.microsoft.com/office/drawing/2014/main" id="{8C682911-AC92-4626-AB15-BD9FFE408DCD}"/>
                  </a:ext>
                </a:extLst>
              </p:cNvPr>
              <p:cNvSpPr txBox="1"/>
              <p:nvPr/>
            </p:nvSpPr>
            <p:spPr>
              <a:xfrm>
                <a:off x="244488" y="17237186"/>
                <a:ext cx="1125182" cy="741551"/>
              </a:xfrm>
              <a:prstGeom prst="rect">
                <a:avLst/>
              </a:prstGeom>
              <a:noFill/>
            </p:spPr>
            <p:txBody>
              <a:bodyPr wrap="square">
                <a:spAutoFit/>
              </a:bodyPr>
              <a:lstStyle/>
              <a:p>
                <a:r>
                  <a:rPr lang="en-US" sz="4800" dirty="0">
                    <a:latin typeface="Lato" panose="020B0604020202020204" charset="0"/>
                    <a:cs typeface="Times"/>
                  </a:rPr>
                  <a:t>DC Motor with</a:t>
                </a:r>
              </a:p>
              <a:p>
                <a:r>
                  <a:rPr lang="en-US" sz="4800" dirty="0">
                    <a:latin typeface="Lato" panose="020B0604020202020204" charset="0"/>
                    <a:cs typeface="Times"/>
                  </a:rPr>
                  <a:t>Encoder</a:t>
                </a:r>
              </a:p>
            </p:txBody>
          </p:sp>
        </p:grpSp>
        <p:cxnSp>
          <p:nvCxnSpPr>
            <p:cNvPr id="20" name="Straight Arrow Connector 19">
              <a:extLst>
                <a:ext uri="{FF2B5EF4-FFF2-40B4-BE49-F238E27FC236}">
                  <a16:creationId xmlns:a16="http://schemas.microsoft.com/office/drawing/2014/main" id="{DDE2D899-AA7E-4775-B19E-61C8565D7EE9}"/>
                </a:ext>
              </a:extLst>
            </p:cNvPr>
            <p:cNvCxnSpPr>
              <a:cxnSpLocks/>
            </p:cNvCxnSpPr>
            <p:nvPr/>
          </p:nvCxnSpPr>
          <p:spPr>
            <a:xfrm flipH="1">
              <a:off x="15209091" y="10682410"/>
              <a:ext cx="1946899" cy="87768"/>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EAA2E15-30C9-4A62-A2CE-C64959B22B14}"/>
              </a:ext>
            </a:extLst>
          </p:cNvPr>
          <p:cNvGrpSpPr/>
          <p:nvPr/>
        </p:nvGrpSpPr>
        <p:grpSpPr>
          <a:xfrm>
            <a:off x="33198462" y="22357081"/>
            <a:ext cx="13952001" cy="9604383"/>
            <a:chOff x="5971295" y="15548365"/>
            <a:chExt cx="5939454" cy="3643250"/>
          </a:xfrm>
        </p:grpSpPr>
        <p:pic>
          <p:nvPicPr>
            <p:cNvPr id="27" name="Picture 26" descr="Graphical user interface&#10;&#10;Description automatically generated">
              <a:extLst>
                <a:ext uri="{FF2B5EF4-FFF2-40B4-BE49-F238E27FC236}">
                  <a16:creationId xmlns:a16="http://schemas.microsoft.com/office/drawing/2014/main" id="{BD656242-665E-4F6A-A6AF-3813C67A8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064" y="15548365"/>
              <a:ext cx="5838685" cy="2939121"/>
            </a:xfrm>
            <a:prstGeom prst="rect">
              <a:avLst/>
            </a:prstGeom>
          </p:spPr>
        </p:pic>
        <p:sp>
          <p:nvSpPr>
            <p:cNvPr id="28" name="TextBox 27">
              <a:extLst>
                <a:ext uri="{FF2B5EF4-FFF2-40B4-BE49-F238E27FC236}">
                  <a16:creationId xmlns:a16="http://schemas.microsoft.com/office/drawing/2014/main" id="{365AF313-EB97-4CFE-A066-8B25E8167292}"/>
                </a:ext>
              </a:extLst>
            </p:cNvPr>
            <p:cNvSpPr txBox="1"/>
            <p:nvPr/>
          </p:nvSpPr>
          <p:spPr>
            <a:xfrm>
              <a:off x="5971295" y="18522155"/>
              <a:ext cx="5258371" cy="669460"/>
            </a:xfrm>
            <a:prstGeom prst="rect">
              <a:avLst/>
            </a:prstGeom>
            <a:noFill/>
          </p:spPr>
          <p:txBody>
            <a:bodyPr wrap="square">
              <a:spAutoFit/>
            </a:bodyPr>
            <a:lstStyle/>
            <a:p>
              <a:r>
                <a:rPr lang="en-US" sz="4800" dirty="0">
                  <a:latin typeface="Lato" panose="020B0604020202020204" charset="0"/>
                  <a:cs typeface="Times"/>
                </a:rPr>
                <a:t>Figure 4. (a) Device at</a:t>
              </a:r>
              <a:r>
                <a:rPr lang="en-US" sz="4800" dirty="0">
                  <a:latin typeface="Lato" panose="020B0604020202020204" charset="0"/>
                  <a:cs typeface="Arial"/>
                </a:rPr>
                <a:t> 45° plane from the horizontal (b) Available knob sizes</a:t>
              </a:r>
              <a:endParaRPr lang="en-US" sz="4800" dirty="0">
                <a:latin typeface="Lato" panose="020B0604020202020204" charset="0"/>
                <a:cs typeface="Times"/>
              </a:endParaRPr>
            </a:p>
          </p:txBody>
        </p:sp>
      </p:grpSp>
      <p:sp>
        <p:nvSpPr>
          <p:cNvPr id="30" name="TextBox 29">
            <a:extLst>
              <a:ext uri="{FF2B5EF4-FFF2-40B4-BE49-F238E27FC236}">
                <a16:creationId xmlns:a16="http://schemas.microsoft.com/office/drawing/2014/main" id="{E17FF96A-E58D-4147-9B95-5EACD3ACE2B5}"/>
              </a:ext>
            </a:extLst>
          </p:cNvPr>
          <p:cNvSpPr txBox="1"/>
          <p:nvPr/>
        </p:nvSpPr>
        <p:spPr>
          <a:xfrm>
            <a:off x="37079195" y="20008234"/>
            <a:ext cx="11292840" cy="830997"/>
          </a:xfrm>
          <a:prstGeom prst="rect">
            <a:avLst/>
          </a:prstGeom>
          <a:noFill/>
        </p:spPr>
        <p:txBody>
          <a:bodyPr wrap="square" rtlCol="0">
            <a:spAutoFit/>
          </a:bodyPr>
          <a:lstStyle/>
          <a:p>
            <a:r>
              <a:rPr lang="en-US" sz="4800" dirty="0">
                <a:latin typeface="Lato" panose="020B0604020202020204" charset="0"/>
              </a:rPr>
              <a:t>Figure 3. Exploded view </a:t>
            </a:r>
          </a:p>
        </p:txBody>
      </p:sp>
      <p:sp>
        <p:nvSpPr>
          <p:cNvPr id="31" name="TextBox 30">
            <a:extLst>
              <a:ext uri="{FF2B5EF4-FFF2-40B4-BE49-F238E27FC236}">
                <a16:creationId xmlns:a16="http://schemas.microsoft.com/office/drawing/2014/main" id="{C56CE0AE-1961-4607-913B-19DB11114429}"/>
              </a:ext>
            </a:extLst>
          </p:cNvPr>
          <p:cNvSpPr txBox="1"/>
          <p:nvPr/>
        </p:nvSpPr>
        <p:spPr>
          <a:xfrm>
            <a:off x="2636690" y="2521333"/>
            <a:ext cx="39345964" cy="2000548"/>
          </a:xfrm>
          <a:prstGeom prst="rect">
            <a:avLst/>
          </a:prstGeom>
          <a:noFill/>
        </p:spPr>
        <p:txBody>
          <a:bodyPr wrap="square" rtlCol="0">
            <a:spAutoFit/>
          </a:bodyPr>
          <a:lstStyle/>
          <a:p>
            <a:r>
              <a:rPr lang="en-US" sz="12400" b="1" dirty="0">
                <a:latin typeface="Lato" panose="020B0604020202020204" charset="0"/>
              </a:rPr>
              <a:t>Hand Device System Overview – Hardware Design</a:t>
            </a:r>
          </a:p>
        </p:txBody>
      </p:sp>
    </p:spTree>
    <p:extLst>
      <p:ext uri="{BB962C8B-B14F-4D97-AF65-F5344CB8AC3E}">
        <p14:creationId xmlns:p14="http://schemas.microsoft.com/office/powerpoint/2010/main" val="207560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370315" y="1510341"/>
            <a:ext cx="40149285" cy="23895772"/>
          </a:xfrm>
          <a:prstGeom prst="rect">
            <a:avLst/>
          </a:prstGeom>
          <a:noFill/>
        </p:spPr>
        <p:txBody>
          <a:bodyPr wrap="square">
            <a:spAutoFit/>
          </a:bodyPr>
          <a:lstStyle/>
          <a:p>
            <a:pPr>
              <a:lnSpc>
                <a:spcPct val="120000"/>
              </a:lnSpc>
            </a:pPr>
            <a:r>
              <a:rPr lang="en-US" sz="12400" b="1" dirty="0">
                <a:latin typeface="Lato" panose="020F0502020204030203" pitchFamily="34" charset="0"/>
                <a:cs typeface="Segoe UI" panose="020B0502040204020203" pitchFamily="34" charset="0"/>
              </a:rPr>
              <a:t>Hand Device System Overview - Sensor Integration</a:t>
            </a:r>
          </a:p>
          <a:p>
            <a:endParaRPr lang="en-US" sz="12000" b="1" dirty="0">
              <a:latin typeface="Lato" panose="020F0502020204030203" pitchFamily="34" charset="0"/>
              <a:cs typeface="Segoe UI" panose="020B0502040204020203" pitchFamily="34" charset="0"/>
            </a:endParaRPr>
          </a:p>
          <a:p>
            <a:pPr>
              <a:lnSpc>
                <a:spcPct val="120000"/>
              </a:lnSpc>
            </a:pPr>
            <a:r>
              <a:rPr lang="en-US" sz="10000" b="1" dirty="0">
                <a:latin typeface="Lato" panose="020F0502020204030203" pitchFamily="34" charset="0"/>
                <a:cs typeface="Segoe UI" panose="020B0502040204020203" pitchFamily="34" charset="0"/>
              </a:rPr>
              <a:t>Force Sensing Resistor  (FSR)                   </a:t>
            </a:r>
          </a:p>
          <a:p>
            <a:pPr marL="457200" indent="-457200">
              <a:lnSpc>
                <a:spcPct val="120000"/>
              </a:lnSpc>
              <a:buBlip>
                <a:blip r:embed="rId4"/>
              </a:buBlip>
            </a:pPr>
            <a:r>
              <a:rPr lang="en-US" sz="9000" dirty="0">
                <a:latin typeface="Lato" panose="020B0604020202020204" charset="0"/>
                <a:cs typeface="Arial"/>
              </a:rPr>
              <a:t>Thin and flexible characteristics allows integration of the FSR on the knob for grasping force measurement</a:t>
            </a:r>
          </a:p>
          <a:p>
            <a:pPr>
              <a:lnSpc>
                <a:spcPct val="120000"/>
              </a:lnSpc>
            </a:pPr>
            <a:endParaRPr lang="en-US" sz="9000" dirty="0">
              <a:latin typeface="Lato" panose="020B0604020202020204" charset="0"/>
              <a:cs typeface="Arial"/>
            </a:endParaRPr>
          </a:p>
          <a:p>
            <a:pPr marL="457200" indent="-457200">
              <a:lnSpc>
                <a:spcPct val="120000"/>
              </a:lnSpc>
              <a:buBlip>
                <a:blip r:embed="rId4"/>
              </a:buBlip>
            </a:pPr>
            <a:r>
              <a:rPr lang="en-US" sz="9000" dirty="0">
                <a:latin typeface="Lato" panose="020B0604020202020204" charset="0"/>
                <a:cs typeface="Arial"/>
              </a:rPr>
              <a:t>Electrical resistance is inversely proportional to the applied force and is proportional to voltage</a:t>
            </a:r>
          </a:p>
          <a:p>
            <a:endParaRPr lang="en-US" sz="9000" dirty="0">
              <a:latin typeface="Lato" panose="020B0604020202020204" charset="0"/>
              <a:cs typeface="Arial"/>
            </a:endParaRPr>
          </a:p>
          <a:p>
            <a:pPr marL="457200" indent="-457200">
              <a:lnSpc>
                <a:spcPct val="120000"/>
              </a:lnSpc>
              <a:buBlip>
                <a:blip r:embed="rId4"/>
              </a:buBlip>
            </a:pPr>
            <a:r>
              <a:rPr lang="en-US" sz="9000" dirty="0">
                <a:latin typeface="Lato" panose="020B0604020202020204" charset="0"/>
                <a:cs typeface="Arial"/>
              </a:rPr>
              <a:t>FSR calibration</a:t>
            </a:r>
            <a:endParaRPr lang="en-US" sz="9000" dirty="0">
              <a:latin typeface="Lato" panose="020B0604020202020204" charset="0"/>
              <a:cs typeface="Times"/>
            </a:endParaRPr>
          </a:p>
          <a:p>
            <a:pPr>
              <a:lnSpc>
                <a:spcPct val="120000"/>
              </a:lnSpc>
            </a:pPr>
            <a:endParaRPr lang="en-US" sz="12000" b="1" dirty="0">
              <a:solidFill>
                <a:schemeClr val="bg1"/>
              </a:solidFill>
              <a:latin typeface="Lato" panose="020F0502020204030203" pitchFamily="34" charset="0"/>
              <a:cs typeface="Segoe UI" panose="020B0502040204020203" pitchFamily="34" charset="0"/>
            </a:endParaRPr>
          </a:p>
          <a:p>
            <a:pPr>
              <a:lnSpc>
                <a:spcPct val="120000"/>
              </a:lnSpc>
            </a:pPr>
            <a:endParaRPr lang="en-US" sz="12000" b="1" dirty="0">
              <a:solidFill>
                <a:schemeClr val="bg1"/>
              </a:solidFill>
              <a:latin typeface="Lato" panose="020F0502020204030203" pitchFamily="34" charset="0"/>
              <a:cs typeface="Segoe UI" panose="020B0502040204020203" pitchFamily="34" charset="0"/>
            </a:endParaRPr>
          </a:p>
          <a:p>
            <a:pPr>
              <a:lnSpc>
                <a:spcPct val="150000"/>
              </a:lnSpc>
            </a:pPr>
            <a:endParaRPr lang="en-US" sz="8800" dirty="0">
              <a:solidFill>
                <a:schemeClr val="bg1"/>
              </a:solidFill>
              <a:latin typeface="Lato" panose="020B0604020202020204" charset="0"/>
              <a:cs typeface="Times"/>
            </a:endParaRPr>
          </a:p>
        </p:txBody>
      </p:sp>
      <p:pic>
        <p:nvPicPr>
          <p:cNvPr id="14" name="Picture 13" descr="Diagram&#10;&#10;Description automatically generated">
            <a:extLst>
              <a:ext uri="{FF2B5EF4-FFF2-40B4-BE49-F238E27FC236}">
                <a16:creationId xmlns:a16="http://schemas.microsoft.com/office/drawing/2014/main" id="{7AF2CF45-E711-4B29-A1BE-79855F0F7DD4}"/>
              </a:ext>
            </a:extLst>
          </p:cNvPr>
          <p:cNvPicPr>
            <a:picLocks noChangeAspect="1"/>
          </p:cNvPicPr>
          <p:nvPr/>
        </p:nvPicPr>
        <p:blipFill rotWithShape="1">
          <a:blip r:embed="rId5">
            <a:duotone>
              <a:prstClr val="black"/>
              <a:schemeClr val="accent5">
                <a:tint val="45000"/>
                <a:satMod val="400000"/>
              </a:schemeClr>
            </a:duotone>
            <a:extLst>
              <a:ext uri="{28A0092B-C50C-407E-A947-70E740481C1C}">
                <a14:useLocalDpi xmlns:a14="http://schemas.microsoft.com/office/drawing/2010/main" val="0"/>
              </a:ext>
            </a:extLst>
          </a:blip>
          <a:srcRect t="11051" r="7218" b="18247"/>
          <a:stretch/>
        </p:blipFill>
        <p:spPr>
          <a:xfrm>
            <a:off x="828275" y="19218323"/>
            <a:ext cx="17149917" cy="11805321"/>
          </a:xfrm>
          <a:prstGeom prst="rect">
            <a:avLst/>
          </a:prstGeom>
        </p:spPr>
      </p:pic>
      <p:grpSp>
        <p:nvGrpSpPr>
          <p:cNvPr id="29" name="Group 28">
            <a:extLst>
              <a:ext uri="{FF2B5EF4-FFF2-40B4-BE49-F238E27FC236}">
                <a16:creationId xmlns:a16="http://schemas.microsoft.com/office/drawing/2014/main" id="{FF18322E-B6CC-4CB7-ACA6-AF5EF71A4FCD}"/>
              </a:ext>
            </a:extLst>
          </p:cNvPr>
          <p:cNvGrpSpPr/>
          <p:nvPr/>
        </p:nvGrpSpPr>
        <p:grpSpPr>
          <a:xfrm>
            <a:off x="42097460" y="6884894"/>
            <a:ext cx="5582785" cy="4563058"/>
            <a:chOff x="41050844" y="7755191"/>
            <a:chExt cx="4904929" cy="4038958"/>
          </a:xfrm>
        </p:grpSpPr>
        <p:pic>
          <p:nvPicPr>
            <p:cNvPr id="11" name="Picture 10" descr="A picture containing mirror, hand glass, microscope, tool&#10;&#10;Description automatically generated">
              <a:extLst>
                <a:ext uri="{FF2B5EF4-FFF2-40B4-BE49-F238E27FC236}">
                  <a16:creationId xmlns:a16="http://schemas.microsoft.com/office/drawing/2014/main" id="{98ED19A1-FF73-4907-946F-0CE6009AA0C6}"/>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1294114" y="7755191"/>
              <a:ext cx="2608347" cy="2888911"/>
            </a:xfrm>
            <a:prstGeom prst="rect">
              <a:avLst/>
            </a:prstGeom>
            <a:ln>
              <a:solidFill>
                <a:srgbClr val="262626"/>
              </a:solidFill>
            </a:ln>
          </p:spPr>
        </p:pic>
        <p:sp>
          <p:nvSpPr>
            <p:cNvPr id="22" name="TextBox 21">
              <a:extLst>
                <a:ext uri="{FF2B5EF4-FFF2-40B4-BE49-F238E27FC236}">
                  <a16:creationId xmlns:a16="http://schemas.microsoft.com/office/drawing/2014/main" id="{43822AD3-ED74-471B-A2C0-4B162F3E36B5}"/>
                </a:ext>
              </a:extLst>
            </p:cNvPr>
            <p:cNvSpPr txBox="1"/>
            <p:nvPr/>
          </p:nvSpPr>
          <p:spPr>
            <a:xfrm>
              <a:off x="41050844" y="10963152"/>
              <a:ext cx="4904929" cy="830997"/>
            </a:xfrm>
            <a:prstGeom prst="rect">
              <a:avLst/>
            </a:prstGeom>
            <a:noFill/>
          </p:spPr>
          <p:txBody>
            <a:bodyPr wrap="square" rtlCol="0">
              <a:spAutoFit/>
            </a:bodyPr>
            <a:lstStyle/>
            <a:p>
              <a:r>
                <a:rPr lang="en-US" sz="4800" dirty="0">
                  <a:latin typeface="Lato" panose="020B0604020202020204" charset="0"/>
                </a:rPr>
                <a:t>Figure 4. FSR</a:t>
              </a:r>
              <a:r>
                <a:rPr lang="en-US" sz="4800" baseline="30000" dirty="0">
                  <a:latin typeface="Lato" panose="020B0604020202020204" charset="0"/>
                </a:rPr>
                <a:t>[8</a:t>
              </a:r>
              <a:r>
                <a:rPr lang="en-US" sz="4000" baseline="30000" dirty="0">
                  <a:latin typeface="Lato" panose="020B0604020202020204" charset="0"/>
                </a:rPr>
                <a:t>]</a:t>
              </a:r>
            </a:p>
          </p:txBody>
        </p:sp>
      </p:grpSp>
      <p:sp>
        <p:nvSpPr>
          <p:cNvPr id="23" name="TextBox 22">
            <a:extLst>
              <a:ext uri="{FF2B5EF4-FFF2-40B4-BE49-F238E27FC236}">
                <a16:creationId xmlns:a16="http://schemas.microsoft.com/office/drawing/2014/main" id="{143566DD-8A8F-4602-AFB3-491A4AD43D89}"/>
              </a:ext>
            </a:extLst>
          </p:cNvPr>
          <p:cNvSpPr txBox="1"/>
          <p:nvPr/>
        </p:nvSpPr>
        <p:spPr>
          <a:xfrm>
            <a:off x="1067411" y="30992560"/>
            <a:ext cx="7772400" cy="830997"/>
          </a:xfrm>
          <a:prstGeom prst="rect">
            <a:avLst/>
          </a:prstGeom>
          <a:noFill/>
        </p:spPr>
        <p:txBody>
          <a:bodyPr wrap="square" rtlCol="0">
            <a:spAutoFit/>
          </a:bodyPr>
          <a:lstStyle/>
          <a:p>
            <a:r>
              <a:rPr lang="en-US" sz="4800" dirty="0">
                <a:latin typeface="Lato" panose="020B0604020202020204" charset="0"/>
              </a:rPr>
              <a:t>Figure 5. FSR circuit</a:t>
            </a:r>
          </a:p>
        </p:txBody>
      </p:sp>
      <p:sp>
        <p:nvSpPr>
          <p:cNvPr id="26" name="TextBox 25">
            <a:extLst>
              <a:ext uri="{FF2B5EF4-FFF2-40B4-BE49-F238E27FC236}">
                <a16:creationId xmlns:a16="http://schemas.microsoft.com/office/drawing/2014/main" id="{6648D73C-1948-4525-820A-C0859DA93CA0}"/>
              </a:ext>
            </a:extLst>
          </p:cNvPr>
          <p:cNvSpPr txBox="1"/>
          <p:nvPr/>
        </p:nvSpPr>
        <p:spPr>
          <a:xfrm>
            <a:off x="29508045" y="31408058"/>
            <a:ext cx="24688800" cy="830997"/>
          </a:xfrm>
          <a:prstGeom prst="rect">
            <a:avLst/>
          </a:prstGeom>
          <a:noFill/>
        </p:spPr>
        <p:txBody>
          <a:bodyPr wrap="square">
            <a:spAutoFit/>
          </a:bodyPr>
          <a:lstStyle/>
          <a:p>
            <a:r>
              <a:rPr lang="en-US" sz="4800" dirty="0">
                <a:latin typeface="Lato" panose="020B0604020202020204" charset="0"/>
              </a:rPr>
              <a:t>Figure 6. FSR calibration results</a:t>
            </a:r>
          </a:p>
        </p:txBody>
      </p:sp>
      <p:pic>
        <p:nvPicPr>
          <p:cNvPr id="33" name="Picture 32" descr="Chart, scatter chart&#10;&#10;Description automatically generated">
            <a:extLst>
              <a:ext uri="{FF2B5EF4-FFF2-40B4-BE49-F238E27FC236}">
                <a16:creationId xmlns:a16="http://schemas.microsoft.com/office/drawing/2014/main" id="{34EAA6EE-7BD6-4775-9614-9CF163F109D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986840" y="22544051"/>
            <a:ext cx="17141224" cy="8597395"/>
          </a:xfrm>
          <a:prstGeom prst="rect">
            <a:avLst/>
          </a:prstGeom>
        </p:spPr>
      </p:pic>
      <p:pic>
        <p:nvPicPr>
          <p:cNvPr id="37" name="Picture 36" descr="Chart, line chart&#10;&#10;Description automatically generated">
            <a:extLst>
              <a:ext uri="{FF2B5EF4-FFF2-40B4-BE49-F238E27FC236}">
                <a16:creationId xmlns:a16="http://schemas.microsoft.com/office/drawing/2014/main" id="{539DE79C-A8A5-4DD0-B4FF-A64DE57170B4}"/>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236376" y="13889203"/>
            <a:ext cx="17141224" cy="8597395"/>
          </a:xfrm>
          <a:prstGeom prst="rect">
            <a:avLst/>
          </a:prstGeom>
        </p:spPr>
      </p:pic>
      <p:pic>
        <p:nvPicPr>
          <p:cNvPr id="39" name="Picture 38" descr="Chart, line chart&#10;&#10;Description automatically generated">
            <a:extLst>
              <a:ext uri="{FF2B5EF4-FFF2-40B4-BE49-F238E27FC236}">
                <a16:creationId xmlns:a16="http://schemas.microsoft.com/office/drawing/2014/main" id="{80CBD1E4-248E-4777-BB2C-6EFDC5428EC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285147" y="13852271"/>
            <a:ext cx="17288490" cy="8671258"/>
          </a:xfrm>
          <a:prstGeom prst="rect">
            <a:avLst/>
          </a:prstGeom>
        </p:spPr>
      </p:pic>
    </p:spTree>
    <p:extLst>
      <p:ext uri="{BB962C8B-B14F-4D97-AF65-F5344CB8AC3E}">
        <p14:creationId xmlns:p14="http://schemas.microsoft.com/office/powerpoint/2010/main" val="3298137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79094" y="2399823"/>
            <a:ext cx="37219492" cy="17857196"/>
          </a:xfrm>
          <a:prstGeom prst="rect">
            <a:avLst/>
          </a:prstGeom>
          <a:noFill/>
        </p:spPr>
        <p:txBody>
          <a:bodyPr wrap="square">
            <a:spAutoFit/>
          </a:bodyPr>
          <a:lstStyle/>
          <a:p>
            <a:pPr>
              <a:lnSpc>
                <a:spcPct val="120000"/>
              </a:lnSpc>
            </a:pPr>
            <a:r>
              <a:rPr lang="en-US" sz="12400" b="1" dirty="0">
                <a:latin typeface="Lato" panose="020F0502020204030203" pitchFamily="34" charset="0"/>
                <a:cs typeface="Segoe UI" panose="020B0502040204020203" pitchFamily="34" charset="0"/>
              </a:rPr>
              <a:t>Hand Device System Overview - Sensor Integration</a:t>
            </a:r>
          </a:p>
          <a:p>
            <a:endParaRPr lang="en-US" sz="12000" b="1" dirty="0">
              <a:solidFill>
                <a:schemeClr val="bg1"/>
              </a:solidFill>
              <a:latin typeface="Lato" panose="020F0502020204030203" pitchFamily="34" charset="0"/>
              <a:cs typeface="Segoe UI" panose="020B0502040204020203" pitchFamily="34" charset="0"/>
            </a:endParaRPr>
          </a:p>
          <a:p>
            <a:pPr>
              <a:lnSpc>
                <a:spcPct val="120000"/>
              </a:lnSpc>
            </a:pPr>
            <a:r>
              <a:rPr lang="en-US" sz="10000" b="1" dirty="0">
                <a:latin typeface="Lato" panose="020F0502020204030203" pitchFamily="34" charset="0"/>
                <a:cs typeface="Segoe UI" panose="020B0502040204020203" pitchFamily="34" charset="0"/>
              </a:rPr>
              <a:t>Torque Sensor                   </a:t>
            </a:r>
          </a:p>
          <a:p>
            <a:pPr marL="457200" indent="-457200">
              <a:lnSpc>
                <a:spcPct val="120000"/>
              </a:lnSpc>
              <a:buBlip>
                <a:blip r:embed="rId4"/>
              </a:buBlip>
            </a:pPr>
            <a:r>
              <a:rPr lang="en-US" sz="9600" dirty="0">
                <a:latin typeface="Lato" panose="020B0604020202020204" charset="0"/>
                <a:cs typeface="Arial"/>
              </a:rPr>
              <a:t>Converts an applied torque into an electrical voltage output signal</a:t>
            </a:r>
          </a:p>
          <a:p>
            <a:pPr>
              <a:lnSpc>
                <a:spcPct val="120000"/>
              </a:lnSpc>
            </a:pPr>
            <a:endParaRPr lang="en-US" sz="9600" dirty="0">
              <a:latin typeface="Lato" panose="020B0604020202020204" charset="0"/>
              <a:cs typeface="Arial"/>
            </a:endParaRPr>
          </a:p>
          <a:p>
            <a:pPr marL="457200" indent="-457200">
              <a:lnSpc>
                <a:spcPct val="120000"/>
              </a:lnSpc>
              <a:buBlip>
                <a:blip r:embed="rId4"/>
              </a:buBlip>
            </a:pPr>
            <a:r>
              <a:rPr lang="en-US" sz="9600" dirty="0">
                <a:latin typeface="Lato" panose="020B0604020202020204" charset="0"/>
                <a:cs typeface="Arial"/>
              </a:rPr>
              <a:t>Torque sensor calibration</a:t>
            </a:r>
          </a:p>
          <a:p>
            <a:pPr>
              <a:lnSpc>
                <a:spcPct val="120000"/>
              </a:lnSpc>
            </a:pPr>
            <a:endParaRPr lang="en-US" sz="12000" b="1" dirty="0">
              <a:solidFill>
                <a:schemeClr val="bg1"/>
              </a:solidFill>
              <a:latin typeface="Lato" panose="020F0502020204030203" pitchFamily="34" charset="0"/>
              <a:cs typeface="Segoe UI" panose="020B0502040204020203" pitchFamily="34" charset="0"/>
            </a:endParaRPr>
          </a:p>
          <a:p>
            <a:pPr>
              <a:lnSpc>
                <a:spcPct val="120000"/>
              </a:lnSpc>
            </a:pPr>
            <a:endParaRPr lang="en-US" sz="12000" b="1" dirty="0">
              <a:solidFill>
                <a:schemeClr val="bg1"/>
              </a:solidFill>
              <a:latin typeface="Lato" panose="020F0502020204030203" pitchFamily="34" charset="0"/>
              <a:cs typeface="Segoe UI" panose="020B0502040204020203" pitchFamily="34" charset="0"/>
            </a:endParaRPr>
          </a:p>
          <a:p>
            <a:pPr>
              <a:lnSpc>
                <a:spcPct val="150000"/>
              </a:lnSpc>
            </a:pPr>
            <a:endParaRPr lang="en-US" sz="8800" dirty="0">
              <a:solidFill>
                <a:schemeClr val="bg1"/>
              </a:solidFill>
              <a:latin typeface="Lato" panose="020B0604020202020204" charset="0"/>
              <a:cs typeface="Times"/>
            </a:endParaRPr>
          </a:p>
        </p:txBody>
      </p:sp>
      <p:pic>
        <p:nvPicPr>
          <p:cNvPr id="5" name="Picture 4" descr="Diagram&#10;&#10;Description automatically generated">
            <a:extLst>
              <a:ext uri="{FF2B5EF4-FFF2-40B4-BE49-F238E27FC236}">
                <a16:creationId xmlns:a16="http://schemas.microsoft.com/office/drawing/2014/main" id="{FFEAD1F6-D322-45B8-BE2E-801FB5A1E3F6}"/>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t="25315" r="2388" b="6784"/>
          <a:stretch/>
        </p:blipFill>
        <p:spPr>
          <a:xfrm>
            <a:off x="1247862" y="15681960"/>
            <a:ext cx="23440938" cy="12600131"/>
          </a:xfrm>
          <a:prstGeom prst="rect">
            <a:avLst/>
          </a:prstGeom>
        </p:spPr>
      </p:pic>
      <p:sp>
        <p:nvSpPr>
          <p:cNvPr id="3" name="TextBox 2">
            <a:extLst>
              <a:ext uri="{FF2B5EF4-FFF2-40B4-BE49-F238E27FC236}">
                <a16:creationId xmlns:a16="http://schemas.microsoft.com/office/drawing/2014/main" id="{26DDF135-B160-4182-B63D-C711B6344D51}"/>
              </a:ext>
            </a:extLst>
          </p:cNvPr>
          <p:cNvSpPr txBox="1"/>
          <p:nvPr/>
        </p:nvSpPr>
        <p:spPr>
          <a:xfrm>
            <a:off x="1248457" y="28952348"/>
            <a:ext cx="7955280" cy="830997"/>
          </a:xfrm>
          <a:prstGeom prst="rect">
            <a:avLst/>
          </a:prstGeom>
          <a:noFill/>
        </p:spPr>
        <p:txBody>
          <a:bodyPr wrap="square" rtlCol="0">
            <a:spAutoFit/>
          </a:bodyPr>
          <a:lstStyle/>
          <a:p>
            <a:r>
              <a:rPr lang="en-US" sz="4800" dirty="0">
                <a:latin typeface="Lato" panose="020B0604020202020204" charset="0"/>
              </a:rPr>
              <a:t>Figure 8. Shifter circuit</a:t>
            </a:r>
          </a:p>
        </p:txBody>
      </p:sp>
      <p:sp>
        <p:nvSpPr>
          <p:cNvPr id="8" name="TextBox 7">
            <a:extLst>
              <a:ext uri="{FF2B5EF4-FFF2-40B4-BE49-F238E27FC236}">
                <a16:creationId xmlns:a16="http://schemas.microsoft.com/office/drawing/2014/main" id="{4804E8BD-6FE0-4D8F-B03E-FD166AEA66D2}"/>
              </a:ext>
            </a:extLst>
          </p:cNvPr>
          <p:cNvSpPr txBox="1"/>
          <p:nvPr/>
        </p:nvSpPr>
        <p:spPr>
          <a:xfrm>
            <a:off x="26791920" y="28952347"/>
            <a:ext cx="10698480" cy="830997"/>
          </a:xfrm>
          <a:prstGeom prst="rect">
            <a:avLst/>
          </a:prstGeom>
          <a:noFill/>
        </p:spPr>
        <p:txBody>
          <a:bodyPr wrap="square" rtlCol="0">
            <a:spAutoFit/>
          </a:bodyPr>
          <a:lstStyle/>
          <a:p>
            <a:r>
              <a:rPr lang="en-US" sz="4800" dirty="0">
                <a:latin typeface="Lato" panose="020B0604020202020204" charset="0"/>
              </a:rPr>
              <a:t>Figure 9. Calibration comparison</a:t>
            </a:r>
          </a:p>
        </p:txBody>
      </p:sp>
      <p:pic>
        <p:nvPicPr>
          <p:cNvPr id="14" name="Picture 13" descr="Graphical user interface&#10;&#10;Description automatically generated">
            <a:extLst>
              <a:ext uri="{FF2B5EF4-FFF2-40B4-BE49-F238E27FC236}">
                <a16:creationId xmlns:a16="http://schemas.microsoft.com/office/drawing/2014/main" id="{966406F5-58E5-4B73-A2EC-D8D8B899B01D}"/>
              </a:ext>
            </a:extLst>
          </p:cNvPr>
          <p:cNvPicPr>
            <a:picLocks noChangeAspect="1"/>
          </p:cNvPicPr>
          <p:nvPr/>
        </p:nvPicPr>
        <p:blipFill>
          <a:blip r:embed="rId6">
            <a:clrChange>
              <a:clrFrom>
                <a:srgbClr val="0D0D0D"/>
              </a:clrFrom>
              <a:clrTo>
                <a:srgbClr val="0D0D0D">
                  <a:alpha val="0"/>
                </a:srgbClr>
              </a:clrTo>
            </a:clrChange>
            <a:extLst>
              <a:ext uri="{28A0092B-C50C-407E-A947-70E740481C1C}">
                <a14:useLocalDpi xmlns:a14="http://schemas.microsoft.com/office/drawing/2010/main" val="0"/>
              </a:ext>
            </a:extLst>
          </a:blip>
          <a:stretch>
            <a:fillRect/>
          </a:stretch>
        </p:blipFill>
        <p:spPr>
          <a:xfrm>
            <a:off x="24688800" y="15681960"/>
            <a:ext cx="24651990" cy="12364513"/>
          </a:xfrm>
          <a:prstGeom prst="rect">
            <a:avLst/>
          </a:prstGeom>
        </p:spPr>
      </p:pic>
      <p:pic>
        <p:nvPicPr>
          <p:cNvPr id="18" name="Picture 17">
            <a:extLst>
              <a:ext uri="{FF2B5EF4-FFF2-40B4-BE49-F238E27FC236}">
                <a16:creationId xmlns:a16="http://schemas.microsoft.com/office/drawing/2014/main" id="{E0FFFFA5-89C4-4FDD-A481-7E9DED665493}"/>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775" r="18195"/>
          <a:stretch/>
        </p:blipFill>
        <p:spPr>
          <a:xfrm>
            <a:off x="39220124" y="5428616"/>
            <a:ext cx="8869680" cy="9381326"/>
          </a:xfrm>
          <a:prstGeom prst="rect">
            <a:avLst/>
          </a:prstGeom>
        </p:spPr>
      </p:pic>
      <p:sp>
        <p:nvSpPr>
          <p:cNvPr id="19" name="TextBox 18">
            <a:extLst>
              <a:ext uri="{FF2B5EF4-FFF2-40B4-BE49-F238E27FC236}">
                <a16:creationId xmlns:a16="http://schemas.microsoft.com/office/drawing/2014/main" id="{B8249BA5-9ABE-4E6E-9F3A-D9C28CD98729}"/>
              </a:ext>
            </a:extLst>
          </p:cNvPr>
          <p:cNvSpPr txBox="1"/>
          <p:nvPr/>
        </p:nvSpPr>
        <p:spPr>
          <a:xfrm>
            <a:off x="37490400" y="12344400"/>
            <a:ext cx="11402666" cy="1569660"/>
          </a:xfrm>
          <a:prstGeom prst="rect">
            <a:avLst/>
          </a:prstGeom>
          <a:noFill/>
        </p:spPr>
        <p:txBody>
          <a:bodyPr wrap="square" rtlCol="0">
            <a:spAutoFit/>
          </a:bodyPr>
          <a:lstStyle/>
          <a:p>
            <a:r>
              <a:rPr lang="en-US" sz="4800" dirty="0">
                <a:latin typeface="Lato" panose="020B0604020202020204" charset="0"/>
              </a:rPr>
              <a:t>Figure 7. FUTEK torque sensor model TFF350</a:t>
            </a:r>
            <a:r>
              <a:rPr lang="en-US" dirty="0"/>
              <a:t> </a:t>
            </a:r>
          </a:p>
        </p:txBody>
      </p:sp>
    </p:spTree>
    <p:extLst>
      <p:ext uri="{BB962C8B-B14F-4D97-AF65-F5344CB8AC3E}">
        <p14:creationId xmlns:p14="http://schemas.microsoft.com/office/powerpoint/2010/main" val="3074154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79092" y="2040025"/>
            <a:ext cx="44019416" cy="6159378"/>
          </a:xfrm>
          <a:prstGeom prst="rect">
            <a:avLst/>
          </a:prstGeom>
          <a:noFill/>
        </p:spPr>
        <p:txBody>
          <a:bodyPr wrap="square">
            <a:spAutoFit/>
          </a:bodyPr>
          <a:lstStyle/>
          <a:p>
            <a:pPr>
              <a:lnSpc>
                <a:spcPct val="120000"/>
              </a:lnSpc>
            </a:pPr>
            <a:r>
              <a:rPr lang="en-US" sz="12000" b="1" dirty="0">
                <a:latin typeface="Lato" panose="020F0502020204030203" pitchFamily="34" charset="0"/>
                <a:cs typeface="Segoe UI" panose="020B0502040204020203" pitchFamily="34" charset="0"/>
              </a:rPr>
              <a:t>Hand Device System Overview –Graphical User Interface (GUI)</a:t>
            </a:r>
          </a:p>
          <a:p>
            <a:endParaRPr lang="en-US" sz="12000" b="1" dirty="0">
              <a:latin typeface="Lato" panose="020F0502020204030203" pitchFamily="34" charset="0"/>
              <a:cs typeface="Segoe UI" panose="020B0502040204020203" pitchFamily="34" charset="0"/>
            </a:endParaRPr>
          </a:p>
          <a:p>
            <a:pPr marL="571500" indent="-571500">
              <a:lnSpc>
                <a:spcPct val="150000"/>
              </a:lnSpc>
              <a:buBlip>
                <a:blip r:embed="rId4"/>
              </a:buBlip>
            </a:pPr>
            <a:r>
              <a:rPr lang="en-US" sz="10000" dirty="0">
                <a:latin typeface="Lato" panose="020B0604020202020204" charset="0"/>
                <a:cs typeface="Arial"/>
              </a:rPr>
              <a:t>Developed in LabVIEW to display experiment variables</a:t>
            </a:r>
          </a:p>
        </p:txBody>
      </p:sp>
      <p:pic>
        <p:nvPicPr>
          <p:cNvPr id="11" name="Picture 10" descr="Graphical user interface&#10;&#10;Description automatically generated">
            <a:extLst>
              <a:ext uri="{FF2B5EF4-FFF2-40B4-BE49-F238E27FC236}">
                <a16:creationId xmlns:a16="http://schemas.microsoft.com/office/drawing/2014/main" id="{55C8D279-91B5-4960-A831-CD4FBDADF686}"/>
              </a:ext>
            </a:extLst>
          </p:cNvPr>
          <p:cNvPicPr>
            <a:picLocks noChangeAspect="1"/>
          </p:cNvPicPr>
          <p:nvPr/>
        </p:nvPicPr>
        <p:blipFill rotWithShape="1">
          <a:blip r:embed="rId5">
            <a:extLst>
              <a:ext uri="{28A0092B-C50C-407E-A947-70E740481C1C}">
                <a14:useLocalDpi xmlns:a14="http://schemas.microsoft.com/office/drawing/2010/main" val="0"/>
              </a:ext>
            </a:extLst>
          </a:blip>
          <a:srcRect r="1679"/>
          <a:stretch/>
        </p:blipFill>
        <p:spPr>
          <a:xfrm>
            <a:off x="898360" y="16845081"/>
            <a:ext cx="46781885" cy="11692443"/>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11714AF9-CC4F-4204-A617-83D1091DC697}"/>
              </a:ext>
            </a:extLst>
          </p:cNvPr>
          <p:cNvPicPr>
            <a:picLocks noChangeAspect="1"/>
          </p:cNvPicPr>
          <p:nvPr/>
        </p:nvPicPr>
        <p:blipFill rotWithShape="1">
          <a:blip r:embed="rId6">
            <a:extLst>
              <a:ext uri="{28A0092B-C50C-407E-A947-70E740481C1C}">
                <a14:useLocalDpi xmlns:a14="http://schemas.microsoft.com/office/drawing/2010/main" val="0"/>
              </a:ext>
            </a:extLst>
          </a:blip>
          <a:srcRect l="20919" r="6777"/>
          <a:stretch/>
        </p:blipFill>
        <p:spPr>
          <a:xfrm>
            <a:off x="35908420" y="6148455"/>
            <a:ext cx="11771825" cy="8024431"/>
          </a:xfrm>
          <a:prstGeom prst="rect">
            <a:avLst/>
          </a:prstGeom>
        </p:spPr>
      </p:pic>
      <p:sp>
        <p:nvSpPr>
          <p:cNvPr id="3" name="TextBox 2">
            <a:extLst>
              <a:ext uri="{FF2B5EF4-FFF2-40B4-BE49-F238E27FC236}">
                <a16:creationId xmlns:a16="http://schemas.microsoft.com/office/drawing/2014/main" id="{0F92E7AD-CE52-45B3-BBAF-72CE0B095221}"/>
              </a:ext>
            </a:extLst>
          </p:cNvPr>
          <p:cNvSpPr txBox="1"/>
          <p:nvPr/>
        </p:nvSpPr>
        <p:spPr>
          <a:xfrm>
            <a:off x="898360" y="28952348"/>
            <a:ext cx="13640600" cy="830997"/>
          </a:xfrm>
          <a:prstGeom prst="rect">
            <a:avLst/>
          </a:prstGeom>
          <a:noFill/>
        </p:spPr>
        <p:txBody>
          <a:bodyPr wrap="square" rtlCol="0">
            <a:spAutoFit/>
          </a:bodyPr>
          <a:lstStyle/>
          <a:p>
            <a:r>
              <a:rPr lang="en-US" sz="4800" dirty="0">
                <a:latin typeface="Lato" panose="020B0604020202020204" charset="0"/>
              </a:rPr>
              <a:t>Figure 10. Full GUI View shown in a dynamic test</a:t>
            </a:r>
          </a:p>
        </p:txBody>
      </p:sp>
      <p:sp>
        <p:nvSpPr>
          <p:cNvPr id="5" name="TextBox 4">
            <a:extLst>
              <a:ext uri="{FF2B5EF4-FFF2-40B4-BE49-F238E27FC236}">
                <a16:creationId xmlns:a16="http://schemas.microsoft.com/office/drawing/2014/main" id="{A2FDFFA7-8B3F-4BC4-BCC4-DE68FBEB7D6E}"/>
              </a:ext>
            </a:extLst>
          </p:cNvPr>
          <p:cNvSpPr txBox="1"/>
          <p:nvPr/>
        </p:nvSpPr>
        <p:spPr>
          <a:xfrm>
            <a:off x="35908420" y="14380298"/>
            <a:ext cx="11771825" cy="1569660"/>
          </a:xfrm>
          <a:prstGeom prst="rect">
            <a:avLst/>
          </a:prstGeom>
          <a:noFill/>
        </p:spPr>
        <p:txBody>
          <a:bodyPr wrap="square" rtlCol="0">
            <a:spAutoFit/>
          </a:bodyPr>
          <a:lstStyle/>
          <a:p>
            <a:r>
              <a:rPr lang="en-US" sz="4800" dirty="0">
                <a:latin typeface="Lato" panose="020B0604020202020204" charset="0"/>
              </a:rPr>
              <a:t>Figure 11. Visual feedback: user reaches the target  </a:t>
            </a:r>
          </a:p>
        </p:txBody>
      </p:sp>
      <p:sp>
        <p:nvSpPr>
          <p:cNvPr id="12" name="TextBox 11">
            <a:extLst>
              <a:ext uri="{FF2B5EF4-FFF2-40B4-BE49-F238E27FC236}">
                <a16:creationId xmlns:a16="http://schemas.microsoft.com/office/drawing/2014/main" id="{FC8B0200-321E-4D9D-B7A0-1352EF398716}"/>
              </a:ext>
            </a:extLst>
          </p:cNvPr>
          <p:cNvSpPr txBox="1"/>
          <p:nvPr/>
        </p:nvSpPr>
        <p:spPr>
          <a:xfrm>
            <a:off x="2679092" y="9855983"/>
            <a:ext cx="32159548" cy="4647426"/>
          </a:xfrm>
          <a:prstGeom prst="rect">
            <a:avLst/>
          </a:prstGeom>
          <a:noFill/>
        </p:spPr>
        <p:txBody>
          <a:bodyPr wrap="square" rtlCol="0">
            <a:spAutoFit/>
          </a:bodyPr>
          <a:lstStyle/>
          <a:p>
            <a:pPr marL="1143000" indent="-1143000">
              <a:buBlip>
                <a:blip r:embed="rId4"/>
              </a:buBlip>
            </a:pPr>
            <a:r>
              <a:rPr lang="en-US" sz="10000" dirty="0">
                <a:latin typeface="Lato" panose="020B0604020202020204" charset="0"/>
                <a:cs typeface="Arial"/>
              </a:rPr>
              <a:t>Redesigned to provide visual feedback to the user and data collection</a:t>
            </a:r>
          </a:p>
          <a:p>
            <a:endParaRPr lang="en-US" sz="9600" dirty="0">
              <a:latin typeface="Lato" panose="020B0604020202020204" charset="0"/>
            </a:endParaRPr>
          </a:p>
        </p:txBody>
      </p:sp>
    </p:spTree>
    <p:extLst>
      <p:ext uri="{BB962C8B-B14F-4D97-AF65-F5344CB8AC3E}">
        <p14:creationId xmlns:p14="http://schemas.microsoft.com/office/powerpoint/2010/main" val="1531301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79093" y="2040026"/>
            <a:ext cx="28768316" cy="2148409"/>
          </a:xfrm>
          <a:prstGeom prst="rect">
            <a:avLst/>
          </a:prstGeom>
          <a:noFill/>
        </p:spPr>
        <p:txBody>
          <a:bodyPr wrap="square">
            <a:spAutoFit/>
          </a:bodyPr>
          <a:lstStyle/>
          <a:p>
            <a:pPr>
              <a:lnSpc>
                <a:spcPct val="120000"/>
              </a:lnSpc>
            </a:pPr>
            <a:r>
              <a:rPr lang="en-US" sz="12400" b="1" dirty="0">
                <a:latin typeface="Lato" panose="020F0502020204030203" pitchFamily="34" charset="0"/>
                <a:cs typeface="Segoe UI" panose="020B0502040204020203" pitchFamily="34" charset="0"/>
              </a:rPr>
              <a:t>Hand Device System Overview</a:t>
            </a:r>
            <a:endParaRPr lang="en-US" sz="12400" dirty="0">
              <a:solidFill>
                <a:schemeClr val="bg1"/>
              </a:solidFill>
              <a:latin typeface="Lato" panose="020B0604020202020204" charset="0"/>
              <a:cs typeface="Times"/>
            </a:endParaRPr>
          </a:p>
        </p:txBody>
      </p:sp>
      <p:pic>
        <p:nvPicPr>
          <p:cNvPr id="5" name="Picture 4" descr="Diagram&#10;&#10;Description automatically generated">
            <a:extLst>
              <a:ext uri="{FF2B5EF4-FFF2-40B4-BE49-F238E27FC236}">
                <a16:creationId xmlns:a16="http://schemas.microsoft.com/office/drawing/2014/main" id="{DBBE7A8D-6D68-4815-803D-BF0647B9C205}"/>
              </a:ext>
            </a:extLst>
          </p:cNvPr>
          <p:cNvPicPr>
            <a:picLocks noChangeAspect="1"/>
          </p:cNvPicPr>
          <p:nvPr/>
        </p:nvPicPr>
        <p:blipFill rotWithShape="1">
          <a:blip r:embed="rId4">
            <a:extLst>
              <a:ext uri="{28A0092B-C50C-407E-A947-70E740481C1C}">
                <a14:useLocalDpi xmlns:a14="http://schemas.microsoft.com/office/drawing/2010/main" val="0"/>
              </a:ext>
            </a:extLst>
          </a:blip>
          <a:srcRect b="2409"/>
          <a:stretch/>
        </p:blipFill>
        <p:spPr>
          <a:xfrm>
            <a:off x="5201147" y="5532120"/>
            <a:ext cx="37069117" cy="23868014"/>
          </a:xfrm>
          <a:prstGeom prst="rect">
            <a:avLst/>
          </a:prstGeom>
        </p:spPr>
      </p:pic>
      <p:sp>
        <p:nvSpPr>
          <p:cNvPr id="10" name="TextBox 9">
            <a:extLst>
              <a:ext uri="{FF2B5EF4-FFF2-40B4-BE49-F238E27FC236}">
                <a16:creationId xmlns:a16="http://schemas.microsoft.com/office/drawing/2014/main" id="{EE9499C7-7F0E-4609-8027-3BE5B15FF338}"/>
              </a:ext>
            </a:extLst>
          </p:cNvPr>
          <p:cNvSpPr txBox="1"/>
          <p:nvPr/>
        </p:nvSpPr>
        <p:spPr>
          <a:xfrm>
            <a:off x="7107337" y="30047377"/>
            <a:ext cx="18653760" cy="830997"/>
          </a:xfrm>
          <a:prstGeom prst="rect">
            <a:avLst/>
          </a:prstGeom>
          <a:noFill/>
        </p:spPr>
        <p:txBody>
          <a:bodyPr wrap="square" rtlCol="0">
            <a:spAutoFit/>
          </a:bodyPr>
          <a:lstStyle/>
          <a:p>
            <a:r>
              <a:rPr lang="en-US" sz="4800" dirty="0">
                <a:latin typeface="Lato" panose="020B0604020202020204" charset="0"/>
              </a:rPr>
              <a:t>Figure 12. System design layout</a:t>
            </a:r>
          </a:p>
        </p:txBody>
      </p:sp>
    </p:spTree>
    <p:extLst>
      <p:ext uri="{BB962C8B-B14F-4D97-AF65-F5344CB8AC3E}">
        <p14:creationId xmlns:p14="http://schemas.microsoft.com/office/powerpoint/2010/main" val="97661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E277559-665D-4247-9C72-F81F6458A8F5}"/>
              </a:ext>
            </a:extLst>
          </p:cNvPr>
          <p:cNvSpPr txBox="1"/>
          <p:nvPr/>
        </p:nvSpPr>
        <p:spPr>
          <a:xfrm>
            <a:off x="2840105" y="2026927"/>
            <a:ext cx="32089975" cy="28559228"/>
          </a:xfrm>
          <a:prstGeom prst="rect">
            <a:avLst/>
          </a:prstGeom>
          <a:noFill/>
        </p:spPr>
        <p:txBody>
          <a:bodyPr wrap="square">
            <a:spAutoFit/>
          </a:bodyPr>
          <a:lstStyle/>
          <a:p>
            <a:r>
              <a:rPr lang="en-US" sz="12400" b="1" dirty="0">
                <a:latin typeface="Lato" panose="020F0502020204030203" pitchFamily="34" charset="0"/>
                <a:cs typeface="Segoe UI" panose="020B0502040204020203" pitchFamily="34" charset="0"/>
              </a:rPr>
              <a:t>Human Subject Experiment Protocol</a:t>
            </a:r>
          </a:p>
          <a:p>
            <a:pPr>
              <a:lnSpc>
                <a:spcPct val="120000"/>
              </a:lnSpc>
            </a:pPr>
            <a:endParaRPr lang="en-US" sz="9600" b="1" dirty="0">
              <a:latin typeface="Lato" panose="020F0502020204030203" pitchFamily="34" charset="0"/>
              <a:cs typeface="Segoe UI" panose="020B0502040204020203" pitchFamily="34" charset="0"/>
            </a:endParaRPr>
          </a:p>
          <a:p>
            <a:pPr>
              <a:lnSpc>
                <a:spcPct val="120000"/>
              </a:lnSpc>
            </a:pPr>
            <a:r>
              <a:rPr lang="en-US" sz="9600" b="1" dirty="0">
                <a:latin typeface="Lato" panose="020F0502020204030203" pitchFamily="34" charset="0"/>
                <a:cs typeface="Segoe UI" panose="020B0502040204020203" pitchFamily="34" charset="0"/>
              </a:rPr>
              <a:t>Static Test (Power Focus)</a:t>
            </a:r>
          </a:p>
          <a:p>
            <a:pPr marL="571500" indent="-571500">
              <a:lnSpc>
                <a:spcPct val="150000"/>
              </a:lnSpc>
              <a:buBlip>
                <a:blip r:embed="rId3"/>
              </a:buBlip>
            </a:pPr>
            <a:r>
              <a:rPr lang="en-US" sz="9600" dirty="0">
                <a:latin typeface="Lato" panose="020F0502020204030203" pitchFamily="34" charset="0"/>
                <a:cs typeface="Segoe UI" panose="020B0502040204020203" pitchFamily="34" charset="0"/>
              </a:rPr>
              <a:t>Max turning torque at varying knob sizes and wrist extension</a:t>
            </a:r>
          </a:p>
          <a:p>
            <a:endParaRPr lang="en-US" sz="9600" dirty="0">
              <a:latin typeface="Lato" panose="020F0502020204030203" pitchFamily="34" charset="0"/>
              <a:cs typeface="Segoe UI" panose="020B0502040204020203" pitchFamily="34" charset="0"/>
            </a:endParaRPr>
          </a:p>
          <a:p>
            <a:r>
              <a:rPr lang="en-US" sz="9600" b="1" dirty="0">
                <a:latin typeface="Lato" panose="020F0502020204030203" pitchFamily="34" charset="0"/>
                <a:cs typeface="Segoe UI" panose="020B0502040204020203" pitchFamily="34" charset="0"/>
              </a:rPr>
              <a:t>Dynamic Test (Precision Focus)</a:t>
            </a:r>
          </a:p>
          <a:p>
            <a:pPr marL="571500" indent="-571500">
              <a:lnSpc>
                <a:spcPct val="150000"/>
              </a:lnSpc>
              <a:buBlip>
                <a:blip r:embed="rId3"/>
              </a:buBlip>
            </a:pPr>
            <a:r>
              <a:rPr lang="en-US" sz="9600" dirty="0">
                <a:latin typeface="Lato" panose="020F0502020204030203" pitchFamily="34" charset="0"/>
                <a:cs typeface="Segoe UI" panose="020B0502040204020203" pitchFamily="34" charset="0"/>
              </a:rPr>
              <a:t>Grasping force against turning torque at different resistance levels</a:t>
            </a:r>
          </a:p>
          <a:p>
            <a:endParaRPr lang="en-US" sz="9600" dirty="0">
              <a:latin typeface="Lato" panose="020F0502020204030203" pitchFamily="34" charset="0"/>
              <a:cs typeface="Segoe UI" panose="020B0502040204020203" pitchFamily="34" charset="0"/>
            </a:endParaRPr>
          </a:p>
          <a:p>
            <a:pPr marL="571500" indent="-571500">
              <a:lnSpc>
                <a:spcPct val="150000"/>
              </a:lnSpc>
              <a:buBlip>
                <a:blip r:embed="rId3"/>
              </a:buBlip>
            </a:pPr>
            <a:r>
              <a:rPr lang="en-US" sz="9600" dirty="0">
                <a:latin typeface="Lato" panose="020F0502020204030203" pitchFamily="34" charset="0"/>
                <a:cs typeface="Segoe UI" panose="020B0502040204020203" pitchFamily="34" charset="0"/>
              </a:rPr>
              <a:t>Target over- and undershoot of turn angle at varying torque feedback</a:t>
            </a:r>
          </a:p>
          <a:p>
            <a:endParaRPr lang="en-US" sz="9600" dirty="0">
              <a:latin typeface="Lato" panose="020F0502020204030203" pitchFamily="34" charset="0"/>
              <a:cs typeface="Segoe UI" panose="020B0502040204020203" pitchFamily="34" charset="0"/>
            </a:endParaRPr>
          </a:p>
          <a:p>
            <a:pPr marL="571500" indent="-571500">
              <a:lnSpc>
                <a:spcPct val="150000"/>
              </a:lnSpc>
              <a:buBlip>
                <a:blip r:embed="rId3"/>
              </a:buBlip>
            </a:pPr>
            <a:r>
              <a:rPr lang="en-US" sz="9600" dirty="0">
                <a:latin typeface="Lato" panose="020F0502020204030203" pitchFamily="34" charset="0"/>
                <a:cs typeface="Segoe UI" panose="020B0502040204020203" pitchFamily="34" charset="0"/>
              </a:rPr>
              <a:t>Time to target during target angle test</a:t>
            </a:r>
          </a:p>
          <a:p>
            <a:pPr>
              <a:lnSpc>
                <a:spcPct val="120000"/>
              </a:lnSpc>
            </a:pPr>
            <a:endParaRPr lang="en-US" sz="9600" b="1" dirty="0">
              <a:solidFill>
                <a:schemeClr val="bg1"/>
              </a:solidFill>
              <a:latin typeface="Lato" panose="020F0502020204030203" pitchFamily="34" charset="0"/>
              <a:cs typeface="Segoe UI" panose="020B0502040204020203" pitchFamily="34" charset="0"/>
            </a:endParaRPr>
          </a:p>
        </p:txBody>
      </p:sp>
      <p:pic>
        <p:nvPicPr>
          <p:cNvPr id="8" name="Picture 2">
            <a:extLst>
              <a:ext uri="{FF2B5EF4-FFF2-40B4-BE49-F238E27FC236}">
                <a16:creationId xmlns:a16="http://schemas.microsoft.com/office/drawing/2014/main" id="{070D444F-B7D5-41C2-918B-98CF14940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pouring a glass of water&#10;&#10;Description automatically generated with medium confidence">
            <a:extLst>
              <a:ext uri="{FF2B5EF4-FFF2-40B4-BE49-F238E27FC236}">
                <a16:creationId xmlns:a16="http://schemas.microsoft.com/office/drawing/2014/main" id="{4F0EDCA7-C1A8-435F-A2D5-F5B00358D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1116" y="6456730"/>
            <a:ext cx="11619273" cy="8676589"/>
          </a:xfrm>
          <a:prstGeom prst="rect">
            <a:avLst/>
          </a:prstGeom>
        </p:spPr>
      </p:pic>
      <p:pic>
        <p:nvPicPr>
          <p:cNvPr id="10" name="Picture 9" descr="A person pouring a glass of water&#10;&#10;Description automatically generated with low confidence">
            <a:extLst>
              <a:ext uri="{FF2B5EF4-FFF2-40B4-BE49-F238E27FC236}">
                <a16:creationId xmlns:a16="http://schemas.microsoft.com/office/drawing/2014/main" id="{294D4122-563E-47CE-ADB1-47DA5EC5DF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11115" y="15618485"/>
            <a:ext cx="11619273" cy="8676589"/>
          </a:xfrm>
          <a:prstGeom prst="rect">
            <a:avLst/>
          </a:prstGeom>
        </p:spPr>
      </p:pic>
      <p:sp>
        <p:nvSpPr>
          <p:cNvPr id="11" name="TextBox 10">
            <a:extLst>
              <a:ext uri="{FF2B5EF4-FFF2-40B4-BE49-F238E27FC236}">
                <a16:creationId xmlns:a16="http://schemas.microsoft.com/office/drawing/2014/main" id="{A82C0C8B-A22D-41E7-AE05-3692A41C41E9}"/>
              </a:ext>
            </a:extLst>
          </p:cNvPr>
          <p:cNvSpPr txBox="1"/>
          <p:nvPr/>
        </p:nvSpPr>
        <p:spPr>
          <a:xfrm>
            <a:off x="35311116" y="24780240"/>
            <a:ext cx="11226379" cy="2308324"/>
          </a:xfrm>
          <a:prstGeom prst="rect">
            <a:avLst/>
          </a:prstGeom>
          <a:noFill/>
        </p:spPr>
        <p:txBody>
          <a:bodyPr wrap="square" rtlCol="0">
            <a:spAutoFit/>
          </a:bodyPr>
          <a:lstStyle/>
          <a:p>
            <a:r>
              <a:rPr lang="en-US" sz="4800" dirty="0">
                <a:latin typeface="Lato" panose="020B0604020202020204" charset="0"/>
              </a:rPr>
              <a:t>Figure 13. Transition of a power grasp (top) into a precision grasp (bottom) while opening a jar</a:t>
            </a:r>
            <a:r>
              <a:rPr lang="en-US" sz="4800" baseline="30000" dirty="0">
                <a:latin typeface="Lato" panose="020B0604020202020204" charset="0"/>
              </a:rPr>
              <a:t>[9] </a:t>
            </a:r>
          </a:p>
        </p:txBody>
      </p:sp>
    </p:spTree>
    <p:extLst>
      <p:ext uri="{BB962C8B-B14F-4D97-AF65-F5344CB8AC3E}">
        <p14:creationId xmlns:p14="http://schemas.microsoft.com/office/powerpoint/2010/main" val="3205567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7B4412C9-6524-4D02-8C05-3303A91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4752" y="28952348"/>
            <a:ext cx="2625493" cy="26895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F3B1E9-5E38-49DE-A01C-5A98241E4DBC}"/>
              </a:ext>
            </a:extLst>
          </p:cNvPr>
          <p:cNvSpPr txBox="1"/>
          <p:nvPr/>
        </p:nvSpPr>
        <p:spPr>
          <a:xfrm>
            <a:off x="2679092" y="2040026"/>
            <a:ext cx="41806467" cy="28014144"/>
          </a:xfrm>
          <a:prstGeom prst="rect">
            <a:avLst/>
          </a:prstGeom>
          <a:noFill/>
        </p:spPr>
        <p:txBody>
          <a:bodyPr wrap="square">
            <a:spAutoFit/>
          </a:bodyPr>
          <a:lstStyle/>
          <a:p>
            <a:pPr>
              <a:lnSpc>
                <a:spcPct val="120000"/>
              </a:lnSpc>
            </a:pPr>
            <a:r>
              <a:rPr lang="en-US" sz="12400" b="1" dirty="0">
                <a:latin typeface="Lato" panose="020F0502020204030203" pitchFamily="34" charset="0"/>
                <a:cs typeface="Segoe UI" panose="020B0502040204020203" pitchFamily="34" charset="0"/>
              </a:rPr>
              <a:t>Future Work</a:t>
            </a:r>
          </a:p>
          <a:p>
            <a:endParaRPr lang="en-US" sz="12000" b="1" dirty="0">
              <a:latin typeface="Lato" panose="020F0502020204030203" pitchFamily="34" charset="0"/>
              <a:cs typeface="Segoe UI" panose="020B0502040204020203" pitchFamily="34" charset="0"/>
            </a:endParaRPr>
          </a:p>
          <a:p>
            <a:pPr marL="571500" indent="-571500">
              <a:lnSpc>
                <a:spcPct val="150000"/>
              </a:lnSpc>
              <a:buBlip>
                <a:blip r:embed="rId4"/>
              </a:buBlip>
            </a:pPr>
            <a:r>
              <a:rPr lang="en-US" sz="10600" dirty="0">
                <a:latin typeface="Lato" panose="020F0502020204030203" pitchFamily="34" charset="0"/>
                <a:cs typeface="Segoe UI" panose="020B0502040204020203" pitchFamily="34" charset="0"/>
              </a:rPr>
              <a:t>Redesign knobs for FSR integration and design attachment for static testing</a:t>
            </a:r>
          </a:p>
          <a:p>
            <a:endParaRPr lang="en-US" sz="10600" dirty="0">
              <a:latin typeface="Lato" panose="020F0502020204030203" pitchFamily="34" charset="0"/>
              <a:cs typeface="Segoe UI" panose="020B0502040204020203" pitchFamily="34" charset="0"/>
            </a:endParaRPr>
          </a:p>
          <a:p>
            <a:pPr marL="571500" indent="-571500">
              <a:lnSpc>
                <a:spcPct val="150000"/>
              </a:lnSpc>
              <a:buBlip>
                <a:blip r:embed="rId4"/>
              </a:buBlip>
            </a:pPr>
            <a:r>
              <a:rPr lang="en-US" sz="10600" dirty="0">
                <a:latin typeface="Lato" panose="020B0604020202020204" charset="0"/>
                <a:cs typeface="Arial"/>
              </a:rPr>
              <a:t>Test the functionality of the device with healthy subjects</a:t>
            </a:r>
          </a:p>
          <a:p>
            <a:endParaRPr lang="en-US" sz="10600" dirty="0">
              <a:latin typeface="Lato" panose="020B0604020202020204" charset="0"/>
              <a:cs typeface="Arial"/>
            </a:endParaRPr>
          </a:p>
          <a:p>
            <a:pPr marL="571500" indent="-571500">
              <a:lnSpc>
                <a:spcPct val="150000"/>
              </a:lnSpc>
              <a:buBlip>
                <a:blip r:embed="rId4"/>
              </a:buBlip>
            </a:pPr>
            <a:r>
              <a:rPr lang="en-US" sz="10600" dirty="0">
                <a:latin typeface="Lato" panose="020B0604020202020204" charset="0"/>
                <a:cs typeface="Arial"/>
              </a:rPr>
              <a:t> Baseline data collection for assessing coordination between grasping force and turning torque with healthy and hand impaired subjects</a:t>
            </a:r>
          </a:p>
          <a:p>
            <a:endParaRPr lang="en-US" sz="10600" dirty="0">
              <a:latin typeface="Lato" panose="020B0604020202020204" charset="0"/>
              <a:cs typeface="Arial"/>
            </a:endParaRPr>
          </a:p>
          <a:p>
            <a:pPr marL="571500" indent="-571500">
              <a:lnSpc>
                <a:spcPct val="150000"/>
              </a:lnSpc>
              <a:buBlip>
                <a:blip r:embed="rId4"/>
              </a:buBlip>
            </a:pPr>
            <a:r>
              <a:rPr lang="en-US" sz="10600" dirty="0">
                <a:latin typeface="Lato" panose="020B0604020202020204" charset="0"/>
                <a:cs typeface="Arial"/>
              </a:rPr>
              <a:t> Integration of a grip force/load force device that was previously developed for a more detailed hand evaluation</a:t>
            </a:r>
            <a:endParaRPr lang="en-US" sz="8800" dirty="0">
              <a:solidFill>
                <a:schemeClr val="bg1"/>
              </a:solidFill>
              <a:latin typeface="Lato" panose="020B0604020202020204" charset="0"/>
              <a:cs typeface="Arial"/>
            </a:endParaRPr>
          </a:p>
          <a:p>
            <a:pPr>
              <a:lnSpc>
                <a:spcPct val="150000"/>
              </a:lnSpc>
            </a:pPr>
            <a:r>
              <a:rPr lang="en-US" sz="8800" dirty="0">
                <a:solidFill>
                  <a:schemeClr val="bg1"/>
                </a:solidFill>
                <a:latin typeface="Lato" panose="020B0604020202020204" charset="0"/>
                <a:cs typeface="Arial"/>
              </a:rPr>
              <a:t>  </a:t>
            </a:r>
            <a:endParaRPr lang="en-US" sz="8800" dirty="0">
              <a:solidFill>
                <a:schemeClr val="bg1"/>
              </a:solidFill>
              <a:latin typeface="Lato" panose="020B0604020202020204" charset="0"/>
              <a:cs typeface="Times"/>
            </a:endParaRPr>
          </a:p>
        </p:txBody>
      </p:sp>
    </p:spTree>
    <p:extLst>
      <p:ext uri="{BB962C8B-B14F-4D97-AF65-F5344CB8AC3E}">
        <p14:creationId xmlns:p14="http://schemas.microsoft.com/office/powerpoint/2010/main" val="12931893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3E1E4D1B61EB4CB89B051651E32042" ma:contentTypeVersion="9" ma:contentTypeDescription="Create a new document." ma:contentTypeScope="" ma:versionID="329a926c593074ee62cf6842785a313b">
  <xsd:schema xmlns:xsd="http://www.w3.org/2001/XMLSchema" xmlns:xs="http://www.w3.org/2001/XMLSchema" xmlns:p="http://schemas.microsoft.com/office/2006/metadata/properties" xmlns:ns2="d8f8dabc-baa8-4d37-9579-d319c186b8b8" targetNamespace="http://schemas.microsoft.com/office/2006/metadata/properties" ma:root="true" ma:fieldsID="d8935b6a967a1376aee52063ccf6f841" ns2:_="">
    <xsd:import namespace="d8f8dabc-baa8-4d37-9579-d319c186b8b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f8dabc-baa8-4d37-9579-d319c186b8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8882A7-C95A-4721-8D31-D12399FA4D32}">
  <ds:schemaRefs>
    <ds:schemaRef ds:uri="http://purl.org/dc/dcmitype/"/>
    <ds:schemaRef ds:uri="http://purl.org/dc/terms/"/>
    <ds:schemaRef ds:uri="http://schemas.microsoft.com/office/2006/documentManagement/types"/>
    <ds:schemaRef ds:uri="http://schemas.microsoft.com/office/2006/metadata/properties"/>
    <ds:schemaRef ds:uri="http://purl.org/dc/elements/1.1/"/>
    <ds:schemaRef ds:uri="d8f8dabc-baa8-4d37-9579-d319c186b8b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02930D9-83D0-45F9-B787-D7526EE72C23}">
  <ds:schemaRefs>
    <ds:schemaRef ds:uri="http://schemas.microsoft.com/sharepoint/v3/contenttype/forms"/>
  </ds:schemaRefs>
</ds:datastoreItem>
</file>

<file path=customXml/itemProps3.xml><?xml version="1.0" encoding="utf-8"?>
<ds:datastoreItem xmlns:ds="http://schemas.openxmlformats.org/officeDocument/2006/customXml" ds:itemID="{46DB5E65-79E9-4811-A51E-C9A5CC75BE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f8dabc-baa8-4d37-9579-d319c186b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13558</TotalTime>
  <Words>2195</Words>
  <Application>Microsoft Office PowerPoint</Application>
  <PresentationFormat>Custom</PresentationFormat>
  <Paragraphs>119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Lato</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Samid Ceballos</cp:lastModifiedBy>
  <cp:revision>324</cp:revision>
  <dcterms:created xsi:type="dcterms:W3CDTF">2019-07-02T13:39:34Z</dcterms:created>
  <dcterms:modified xsi:type="dcterms:W3CDTF">2022-05-24T17:36:17Z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0x0101001D3E1E4D1B61EB4CB89B051651E32042</vt:lpwstr>
  </property>
</Properties>
</file>